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8"/>
  </p:notesMasterIdLst>
  <p:handoutMasterIdLst>
    <p:handoutMasterId r:id="rId69"/>
  </p:handoutMasterIdLst>
  <p:sldIdLst>
    <p:sldId id="278" r:id="rId5"/>
    <p:sldId id="276" r:id="rId6"/>
    <p:sldId id="697" r:id="rId7"/>
    <p:sldId id="706" r:id="rId8"/>
    <p:sldId id="703" r:id="rId9"/>
    <p:sldId id="718" r:id="rId10"/>
    <p:sldId id="719" r:id="rId11"/>
    <p:sldId id="720" r:id="rId12"/>
    <p:sldId id="717" r:id="rId13"/>
    <p:sldId id="721" r:id="rId14"/>
    <p:sldId id="722" r:id="rId15"/>
    <p:sldId id="316" r:id="rId16"/>
    <p:sldId id="315" r:id="rId17"/>
    <p:sldId id="314" r:id="rId18"/>
    <p:sldId id="693" r:id="rId19"/>
    <p:sldId id="700" r:id="rId20"/>
    <p:sldId id="705" r:id="rId21"/>
    <p:sldId id="708" r:id="rId22"/>
    <p:sldId id="724" r:id="rId23"/>
    <p:sldId id="709" r:id="rId24"/>
    <p:sldId id="726" r:id="rId25"/>
    <p:sldId id="710" r:id="rId26"/>
    <p:sldId id="727" r:id="rId27"/>
    <p:sldId id="732" r:id="rId28"/>
    <p:sldId id="711" r:id="rId29"/>
    <p:sldId id="729" r:id="rId30"/>
    <p:sldId id="725" r:id="rId31"/>
    <p:sldId id="319" r:id="rId32"/>
    <p:sldId id="320" r:id="rId33"/>
    <p:sldId id="322" r:id="rId34"/>
    <p:sldId id="731" r:id="rId35"/>
    <p:sldId id="277" r:id="rId36"/>
    <p:sldId id="701" r:id="rId37"/>
    <p:sldId id="728" r:id="rId38"/>
    <p:sldId id="737" r:id="rId39"/>
    <p:sldId id="730" r:id="rId40"/>
    <p:sldId id="756" r:id="rId41"/>
    <p:sldId id="757" r:id="rId42"/>
    <p:sldId id="758" r:id="rId43"/>
    <p:sldId id="759" r:id="rId44"/>
    <p:sldId id="735" r:id="rId45"/>
    <p:sldId id="712" r:id="rId46"/>
    <p:sldId id="736" r:id="rId47"/>
    <p:sldId id="740" r:id="rId48"/>
    <p:sldId id="741" r:id="rId49"/>
    <p:sldId id="739" r:id="rId50"/>
    <p:sldId id="742" r:id="rId51"/>
    <p:sldId id="698" r:id="rId52"/>
    <p:sldId id="707" r:id="rId53"/>
    <p:sldId id="691" r:id="rId54"/>
    <p:sldId id="749" r:id="rId55"/>
    <p:sldId id="690" r:id="rId56"/>
    <p:sldId id="750" r:id="rId57"/>
    <p:sldId id="751" r:id="rId58"/>
    <p:sldId id="752" r:id="rId59"/>
    <p:sldId id="753" r:id="rId60"/>
    <p:sldId id="754" r:id="rId61"/>
    <p:sldId id="714" r:id="rId62"/>
    <p:sldId id="760" r:id="rId63"/>
    <p:sldId id="733" r:id="rId64"/>
    <p:sldId id="734" r:id="rId65"/>
    <p:sldId id="281" r:id="rId66"/>
    <p:sldId id="761"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 id="{E7702E6E-4233-FB3E-98E4-23824B552055}" name="Vedran Ivandic" initials="VI" userId="74be28ac262ce487"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ulie Wietrich" initials="JW" lastIdx="4" clrIdx="0">
    <p:extLst>
      <p:ext uri="{19B8F6BF-5375-455C-9EA6-DF929625EA0E}">
        <p15:presenceInfo xmlns:p15="http://schemas.microsoft.com/office/powerpoint/2012/main" userId="S::julie.wietrich@eucen.eu::98c028fc-7794-412d-85af-fe95896ebf4d" providerId="AD"/>
      </p:ext>
    </p:extLst>
  </p:cmAuthor>
  <p:cmAuthor id="2" name="FRANCESCA URAS" initials="FU" lastIdx="1" clrIdx="1">
    <p:extLst>
      <p:ext uri="{19B8F6BF-5375-455C-9EA6-DF929625EA0E}">
        <p15:presenceInfo xmlns:p15="http://schemas.microsoft.com/office/powerpoint/2012/main" userId="126558fd396ec6c2" providerId="Windows Live"/>
      </p:ext>
    </p:extLst>
  </p:cmAuthor>
  <p:cmAuthor id="3" name="Reck, Maija" initials="RM" lastIdx="11" clrIdx="2">
    <p:extLst>
      <p:ext uri="{19B8F6BF-5375-455C-9EA6-DF929625EA0E}">
        <p15:presenceInfo xmlns:p15="http://schemas.microsoft.com/office/powerpoint/2012/main" userId="Reck, Maij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315A"/>
    <a:srgbClr val="F9A01E"/>
    <a:srgbClr val="00ACA7"/>
    <a:srgbClr val="E78631"/>
    <a:srgbClr val="DD1B50"/>
    <a:srgbClr val="003841"/>
    <a:srgbClr val="5E5E5E"/>
    <a:srgbClr val="F1B12E"/>
    <a:srgbClr val="9A2E90"/>
    <a:srgbClr val="1198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02EA95-1EBF-4B74-90E3-7BF870BCFF4B}" v="70" dt="2022-04-12T20:11:36.0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62" autoAdjust="0"/>
    <p:restoredTop sz="95261" autoAdjust="0"/>
  </p:normalViewPr>
  <p:slideViewPr>
    <p:cSldViewPr snapToGrid="0" snapToObjects="1">
      <p:cViewPr varScale="1">
        <p:scale>
          <a:sx n="67" d="100"/>
          <a:sy n="67" d="100"/>
        </p:scale>
        <p:origin x="642" y="78"/>
      </p:cViewPr>
      <p:guideLst/>
    </p:cSldViewPr>
  </p:slideViewPr>
  <p:notesTextViewPr>
    <p:cViewPr>
      <p:scale>
        <a:sx n="1" d="1"/>
        <a:sy n="1" d="1"/>
      </p:scale>
      <p:origin x="0" y="0"/>
    </p:cViewPr>
  </p:notesTextViewPr>
  <p:sorterViewPr>
    <p:cViewPr>
      <p:scale>
        <a:sx n="100" d="100"/>
        <a:sy n="100" d="100"/>
      </p:scale>
      <p:origin x="0" y="-20880"/>
    </p:cViewPr>
  </p:sorterViewPr>
  <p:notesViewPr>
    <p:cSldViewPr snapToGrid="0" snapToObjects="1">
      <p:cViewPr varScale="1">
        <p:scale>
          <a:sx n="72" d="100"/>
          <a:sy n="72" d="100"/>
        </p:scale>
        <p:origin x="2938"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notesMaster" Target="notesMasters/notesMaster1.xml"/><Relationship Id="rId76" Type="http://schemas.microsoft.com/office/2018/10/relationships/authors" Target="authors.xml"/><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commentAuthors" Target="commentAuthor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78DD1C-5568-49C1-A230-5E668406BC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921D64A-612D-4676-950F-5948A873C03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7CC508-E1E8-4F71-8D06-17494D66496F}" type="datetimeFigureOut">
              <a:rPr lang="en-US" smtClean="0"/>
              <a:t>8/4/2022</a:t>
            </a:fld>
            <a:endParaRPr lang="en-US" dirty="0"/>
          </a:p>
        </p:txBody>
      </p:sp>
      <p:sp>
        <p:nvSpPr>
          <p:cNvPr id="4" name="Footer Placeholder 3">
            <a:extLst>
              <a:ext uri="{FF2B5EF4-FFF2-40B4-BE49-F238E27FC236}">
                <a16:creationId xmlns:a16="http://schemas.microsoft.com/office/drawing/2014/main" id="{4E7BDB2F-204D-4AB4-B0FE-414A963CE44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39AABA5-C986-476D-933B-962DF4DACCF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2DC940-D80D-45E0-B75F-DCB7F18AE3E3}" type="slidenum">
              <a:rPr lang="en-US" smtClean="0"/>
              <a:t>‹Nr.›</a:t>
            </a:fld>
            <a:endParaRPr lang="en-US" dirty="0"/>
          </a:p>
        </p:txBody>
      </p:sp>
    </p:spTree>
    <p:extLst>
      <p:ext uri="{BB962C8B-B14F-4D97-AF65-F5344CB8AC3E}">
        <p14:creationId xmlns:p14="http://schemas.microsoft.com/office/powerpoint/2010/main" val="3535672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8/4/2022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‹Nr.›</a:t>
            </a:fld>
            <a:endParaRPr lang="en-US" dirty="0"/>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D4A299-DD6E-4F4E-AAAF-972CE464E941}" type="slidenum">
              <a:rPr lang="en-US" smtClean="0"/>
              <a:t>1</a:t>
            </a:fld>
            <a:endParaRPr lang="en-US" dirty="0"/>
          </a:p>
        </p:txBody>
      </p:sp>
    </p:spTree>
    <p:extLst>
      <p:ext uri="{BB962C8B-B14F-4D97-AF65-F5344CB8AC3E}">
        <p14:creationId xmlns:p14="http://schemas.microsoft.com/office/powerpoint/2010/main" val="2313052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D4A299-DD6E-4F4E-AAAF-972CE464E941}" type="slidenum">
              <a:rPr lang="en-US" smtClean="0"/>
              <a:t>3</a:t>
            </a:fld>
            <a:endParaRPr lang="en-US" dirty="0"/>
          </a:p>
        </p:txBody>
      </p:sp>
    </p:spTree>
    <p:extLst>
      <p:ext uri="{BB962C8B-B14F-4D97-AF65-F5344CB8AC3E}">
        <p14:creationId xmlns:p14="http://schemas.microsoft.com/office/powerpoint/2010/main" val="1097664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D4A299-DD6E-4F4E-AAAF-972CE464E941}" type="slidenum">
              <a:rPr lang="en-US" smtClean="0"/>
              <a:t>4</a:t>
            </a:fld>
            <a:endParaRPr lang="en-US" dirty="0"/>
          </a:p>
        </p:txBody>
      </p:sp>
    </p:spTree>
    <p:extLst>
      <p:ext uri="{BB962C8B-B14F-4D97-AF65-F5344CB8AC3E}">
        <p14:creationId xmlns:p14="http://schemas.microsoft.com/office/powerpoint/2010/main" val="4221107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ED4A299-DD6E-4F4E-AAAF-972CE464E941}" type="slidenum">
              <a:rPr lang="en-US" smtClean="0"/>
              <a:t>6</a:t>
            </a:fld>
            <a:endParaRPr lang="en-US" dirty="0"/>
          </a:p>
        </p:txBody>
      </p:sp>
    </p:spTree>
    <p:extLst>
      <p:ext uri="{BB962C8B-B14F-4D97-AF65-F5344CB8AC3E}">
        <p14:creationId xmlns:p14="http://schemas.microsoft.com/office/powerpoint/2010/main" val="3087248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ED4A299-DD6E-4F4E-AAAF-972CE464E941}" type="slidenum">
              <a:rPr lang="en-US" smtClean="0"/>
              <a:t>7</a:t>
            </a:fld>
            <a:endParaRPr lang="en-US" dirty="0"/>
          </a:p>
        </p:txBody>
      </p:sp>
    </p:spTree>
    <p:extLst>
      <p:ext uri="{BB962C8B-B14F-4D97-AF65-F5344CB8AC3E}">
        <p14:creationId xmlns:p14="http://schemas.microsoft.com/office/powerpoint/2010/main" val="446515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ED4A299-DD6E-4F4E-AAAF-972CE464E941}" type="slidenum">
              <a:rPr lang="en-US" smtClean="0"/>
              <a:t>8</a:t>
            </a:fld>
            <a:endParaRPr lang="en-US" dirty="0"/>
          </a:p>
        </p:txBody>
      </p:sp>
    </p:spTree>
    <p:extLst>
      <p:ext uri="{BB962C8B-B14F-4D97-AF65-F5344CB8AC3E}">
        <p14:creationId xmlns:p14="http://schemas.microsoft.com/office/powerpoint/2010/main" val="2390473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D4A299-DD6E-4F4E-AAAF-972CE464E941}" type="slidenum">
              <a:rPr lang="en-US" smtClean="0"/>
              <a:t>48</a:t>
            </a:fld>
            <a:endParaRPr lang="en-US" dirty="0"/>
          </a:p>
        </p:txBody>
      </p:sp>
    </p:spTree>
    <p:extLst>
      <p:ext uri="{BB962C8B-B14F-4D97-AF65-F5344CB8AC3E}">
        <p14:creationId xmlns:p14="http://schemas.microsoft.com/office/powerpoint/2010/main" val="2529017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noProof="0" dirty="0"/>
          </a:p>
        </p:txBody>
      </p:sp>
      <p:sp>
        <p:nvSpPr>
          <p:cNvPr id="4" name="Foliennummernplatzhalter 3"/>
          <p:cNvSpPr>
            <a:spLocks noGrp="1"/>
          </p:cNvSpPr>
          <p:nvPr>
            <p:ph type="sldNum" sz="quarter" idx="5"/>
          </p:nvPr>
        </p:nvSpPr>
        <p:spPr/>
        <p:txBody>
          <a:bodyPr/>
          <a:lstStyle/>
          <a:p>
            <a:fld id="{9ED4A299-DD6E-4F4E-AAAF-972CE464E941}" type="slidenum">
              <a:rPr lang="en-US" smtClean="0"/>
              <a:t>55</a:t>
            </a:fld>
            <a:endParaRPr lang="en-US" dirty="0"/>
          </a:p>
        </p:txBody>
      </p:sp>
    </p:spTree>
    <p:extLst>
      <p:ext uri="{BB962C8B-B14F-4D97-AF65-F5344CB8AC3E}">
        <p14:creationId xmlns:p14="http://schemas.microsoft.com/office/powerpoint/2010/main" val="2906425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8/4/2022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D58B29-4516-0E41-9E10-164871924BBC}" type="slidenum">
              <a:rPr lang="en-US" smtClean="0"/>
              <a:t>‹Nr.›</a:t>
            </a:fld>
            <a:endParaRPr lang="en-US" dirty="0"/>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Master Text Slide -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5E5E5E"/>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148038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ster Text Slide - Blu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5E5E5E"/>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5E5E5E"/>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41931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with photo -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4677974" cy="953429"/>
          </a:xfrm>
        </p:spPr>
        <p:txBody>
          <a:bodyPr>
            <a:normAutofit/>
          </a:bodyPr>
          <a:lstStyle>
            <a:lvl1pPr marL="0" indent="0" algn="l">
              <a:buNone/>
              <a:defRPr sz="3600" b="1">
                <a:solidFill>
                  <a:srgbClr val="5E5E5E"/>
                </a:solidFill>
                <a:latin typeface="+mn-lt"/>
              </a:defRPr>
            </a:lvl1pPr>
          </a:lstStyle>
          <a:p>
            <a:pPr lvl="0"/>
            <a:r>
              <a:rPr lang="en-US" dirty="0"/>
              <a:t>Text Slide with photo</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4672013"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2" name="Picture Placeholder 2">
            <a:extLst>
              <a:ext uri="{FF2B5EF4-FFF2-40B4-BE49-F238E27FC236}">
                <a16:creationId xmlns:a16="http://schemas.microsoft.com/office/drawing/2014/main" id="{5BA582B3-EDB6-FD44-BEBA-8598EE949DB8}"/>
              </a:ext>
            </a:extLst>
          </p:cNvPr>
          <p:cNvSpPr>
            <a:spLocks noGrp="1"/>
          </p:cNvSpPr>
          <p:nvPr>
            <p:ph type="pic" sz="quarter" idx="19"/>
          </p:nvPr>
        </p:nvSpPr>
        <p:spPr>
          <a:xfrm>
            <a:off x="6095999" y="-1"/>
            <a:ext cx="6095999" cy="6858001"/>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3732512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Point Slide -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6315A"/>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D6315A"/>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516102" y="589390"/>
            <a:ext cx="3452394" cy="3433969"/>
          </a:xfrm>
          <a:noFill/>
        </p:spPr>
        <p:txBody>
          <a:bodyPr anchor="t">
            <a:normAutofit/>
          </a:bodyPr>
          <a:lstStyle>
            <a:lvl1pPr marL="0" indent="0" algn="l">
              <a:buNone/>
              <a:defRPr sz="3600" i="0">
                <a:solidFill>
                  <a:srgbClr val="6D6E6C"/>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27" name="Group 26">
            <a:extLst>
              <a:ext uri="{FF2B5EF4-FFF2-40B4-BE49-F238E27FC236}">
                <a16:creationId xmlns:a16="http://schemas.microsoft.com/office/drawing/2014/main" id="{8319F80F-10CC-274A-BCFB-3E85E05F9058}"/>
              </a:ext>
            </a:extLst>
          </p:cNvPr>
          <p:cNvGrpSpPr/>
          <p:nvPr userDrawn="1"/>
        </p:nvGrpSpPr>
        <p:grpSpPr>
          <a:xfrm flipH="1">
            <a:off x="0" y="6110286"/>
            <a:ext cx="1877348" cy="396639"/>
            <a:chOff x="9324753" y="5969157"/>
            <a:chExt cx="1877348" cy="396639"/>
          </a:xfrm>
        </p:grpSpPr>
        <p:sp>
          <p:nvSpPr>
            <p:cNvPr id="28" name="TextBox 27">
              <a:extLst>
                <a:ext uri="{FF2B5EF4-FFF2-40B4-BE49-F238E27FC236}">
                  <a16:creationId xmlns:a16="http://schemas.microsoft.com/office/drawing/2014/main" id="{181F086D-3B9E-8444-BE05-8D38ABA5528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9" name="TextBox 28">
              <a:extLst>
                <a:ext uri="{FF2B5EF4-FFF2-40B4-BE49-F238E27FC236}">
                  <a16:creationId xmlns:a16="http://schemas.microsoft.com/office/drawing/2014/main" id="{910865E1-FDA0-4747-A9FC-662A6DD634A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0" name="TextBox 29">
              <a:extLst>
                <a:ext uri="{FF2B5EF4-FFF2-40B4-BE49-F238E27FC236}">
                  <a16:creationId xmlns:a16="http://schemas.microsoft.com/office/drawing/2014/main" id="{EFF4B8B6-114E-5F49-BD97-70D35AE606AD}"/>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1" name="TextBox 30">
              <a:extLst>
                <a:ext uri="{FF2B5EF4-FFF2-40B4-BE49-F238E27FC236}">
                  <a16:creationId xmlns:a16="http://schemas.microsoft.com/office/drawing/2014/main" id="{60A0C9A0-35EE-9240-902A-9F048D5A71B6}"/>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928443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Point Slide - Blu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0ACA7"/>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0ACA7"/>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516102" y="589390"/>
            <a:ext cx="3452394" cy="3433969"/>
          </a:xfrm>
          <a:noFill/>
        </p:spPr>
        <p:txBody>
          <a:bodyPr anchor="t">
            <a:normAutofit/>
          </a:bodyPr>
          <a:lstStyle>
            <a:lvl1pPr marL="0" indent="0" algn="l">
              <a:buNone/>
              <a:defRPr sz="3600" i="0">
                <a:solidFill>
                  <a:srgbClr val="6D6E6C"/>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27" name="Group 26">
            <a:extLst>
              <a:ext uri="{FF2B5EF4-FFF2-40B4-BE49-F238E27FC236}">
                <a16:creationId xmlns:a16="http://schemas.microsoft.com/office/drawing/2014/main" id="{8319F80F-10CC-274A-BCFB-3E85E05F9058}"/>
              </a:ext>
            </a:extLst>
          </p:cNvPr>
          <p:cNvGrpSpPr/>
          <p:nvPr userDrawn="1"/>
        </p:nvGrpSpPr>
        <p:grpSpPr>
          <a:xfrm flipH="1">
            <a:off x="0" y="6110286"/>
            <a:ext cx="1877348" cy="396639"/>
            <a:chOff x="9324753" y="5969157"/>
            <a:chExt cx="1877348" cy="396639"/>
          </a:xfrm>
        </p:grpSpPr>
        <p:sp>
          <p:nvSpPr>
            <p:cNvPr id="28" name="TextBox 27">
              <a:extLst>
                <a:ext uri="{FF2B5EF4-FFF2-40B4-BE49-F238E27FC236}">
                  <a16:creationId xmlns:a16="http://schemas.microsoft.com/office/drawing/2014/main" id="{181F086D-3B9E-8444-BE05-8D38ABA5528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9" name="TextBox 28">
              <a:extLst>
                <a:ext uri="{FF2B5EF4-FFF2-40B4-BE49-F238E27FC236}">
                  <a16:creationId xmlns:a16="http://schemas.microsoft.com/office/drawing/2014/main" id="{910865E1-FDA0-4747-A9FC-662A6DD634A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0" name="TextBox 29">
              <a:extLst>
                <a:ext uri="{FF2B5EF4-FFF2-40B4-BE49-F238E27FC236}">
                  <a16:creationId xmlns:a16="http://schemas.microsoft.com/office/drawing/2014/main" id="{EFF4B8B6-114E-5F49-BD97-70D35AE606AD}"/>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1" name="TextBox 30">
              <a:extLst>
                <a:ext uri="{FF2B5EF4-FFF2-40B4-BE49-F238E27FC236}">
                  <a16:creationId xmlns:a16="http://schemas.microsoft.com/office/drawing/2014/main" id="{60A0C9A0-35EE-9240-902A-9F048D5A71B6}"/>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73138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E78631"/>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E78631"/>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516102" y="589390"/>
            <a:ext cx="3452394" cy="3433969"/>
          </a:xfrm>
          <a:noFill/>
        </p:spPr>
        <p:txBody>
          <a:bodyPr anchor="t">
            <a:normAutofit/>
          </a:bodyPr>
          <a:lstStyle>
            <a:lvl1pPr marL="0" indent="0" algn="l">
              <a:buNone/>
              <a:defRPr sz="3600" i="0">
                <a:solidFill>
                  <a:srgbClr val="6D6E6C"/>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27" name="Group 26">
            <a:extLst>
              <a:ext uri="{FF2B5EF4-FFF2-40B4-BE49-F238E27FC236}">
                <a16:creationId xmlns:a16="http://schemas.microsoft.com/office/drawing/2014/main" id="{8319F80F-10CC-274A-BCFB-3E85E05F9058}"/>
              </a:ext>
            </a:extLst>
          </p:cNvPr>
          <p:cNvGrpSpPr/>
          <p:nvPr userDrawn="1"/>
        </p:nvGrpSpPr>
        <p:grpSpPr>
          <a:xfrm flipH="1">
            <a:off x="0" y="6110286"/>
            <a:ext cx="1877348" cy="396639"/>
            <a:chOff x="9324753" y="5969157"/>
            <a:chExt cx="1877348" cy="396639"/>
          </a:xfrm>
        </p:grpSpPr>
        <p:sp>
          <p:nvSpPr>
            <p:cNvPr id="28" name="TextBox 27">
              <a:extLst>
                <a:ext uri="{FF2B5EF4-FFF2-40B4-BE49-F238E27FC236}">
                  <a16:creationId xmlns:a16="http://schemas.microsoft.com/office/drawing/2014/main" id="{181F086D-3B9E-8444-BE05-8D38ABA5528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9" name="TextBox 28">
              <a:extLst>
                <a:ext uri="{FF2B5EF4-FFF2-40B4-BE49-F238E27FC236}">
                  <a16:creationId xmlns:a16="http://schemas.microsoft.com/office/drawing/2014/main" id="{910865E1-FDA0-4747-A9FC-662A6DD634A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0" name="TextBox 29">
              <a:extLst>
                <a:ext uri="{FF2B5EF4-FFF2-40B4-BE49-F238E27FC236}">
                  <a16:creationId xmlns:a16="http://schemas.microsoft.com/office/drawing/2014/main" id="{EFF4B8B6-114E-5F49-BD97-70D35AE606AD}"/>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1" name="TextBox 30">
              <a:extLst>
                <a:ext uri="{FF2B5EF4-FFF2-40B4-BE49-F238E27FC236}">
                  <a16:creationId xmlns:a16="http://schemas.microsoft.com/office/drawing/2014/main" id="{60A0C9A0-35EE-9240-902A-9F048D5A71B6}"/>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3033682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se Study Slide - Pi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1" y="351075"/>
            <a:ext cx="5629274" cy="388330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436935" y="710385"/>
            <a:ext cx="4755407" cy="3297980"/>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460938" y="4658881"/>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2724" cy="4234375"/>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2" name="Group 21">
            <a:extLst>
              <a:ext uri="{FF2B5EF4-FFF2-40B4-BE49-F238E27FC236}">
                <a16:creationId xmlns:a16="http://schemas.microsoft.com/office/drawing/2014/main" id="{4062F437-FAB8-A541-B81B-56A707725DA4}"/>
              </a:ext>
            </a:extLst>
          </p:cNvPr>
          <p:cNvGrpSpPr/>
          <p:nvPr userDrawn="1"/>
        </p:nvGrpSpPr>
        <p:grpSpPr>
          <a:xfrm flipH="1">
            <a:off x="0" y="6110286"/>
            <a:ext cx="1877348" cy="396639"/>
            <a:chOff x="9324753" y="5969157"/>
            <a:chExt cx="1877348" cy="396639"/>
          </a:xfrm>
        </p:grpSpPr>
        <p:sp>
          <p:nvSpPr>
            <p:cNvPr id="23" name="TextBox 22">
              <a:extLst>
                <a:ext uri="{FF2B5EF4-FFF2-40B4-BE49-F238E27FC236}">
                  <a16:creationId xmlns:a16="http://schemas.microsoft.com/office/drawing/2014/main" id="{5AFCB370-9AD9-2344-98DC-A574FD4FB73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4E6D6932-B365-2940-9701-F453E8848F1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DB60A34-223D-6949-AA23-453EE8F2C6B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6" name="TextBox 25">
              <a:extLst>
                <a:ext uri="{FF2B5EF4-FFF2-40B4-BE49-F238E27FC236}">
                  <a16:creationId xmlns:a16="http://schemas.microsoft.com/office/drawing/2014/main" id="{58476A8F-8D60-714A-BCEE-38CE4B09BEF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se Study Slid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1" y="351075"/>
            <a:ext cx="5629274" cy="3883300"/>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436935" y="710385"/>
            <a:ext cx="4755407" cy="3297980"/>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460938" y="4658881"/>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2724" cy="4234375"/>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2" name="Group 21">
            <a:extLst>
              <a:ext uri="{FF2B5EF4-FFF2-40B4-BE49-F238E27FC236}">
                <a16:creationId xmlns:a16="http://schemas.microsoft.com/office/drawing/2014/main" id="{4062F437-FAB8-A541-B81B-56A707725DA4}"/>
              </a:ext>
            </a:extLst>
          </p:cNvPr>
          <p:cNvGrpSpPr/>
          <p:nvPr userDrawn="1"/>
        </p:nvGrpSpPr>
        <p:grpSpPr>
          <a:xfrm flipH="1">
            <a:off x="0" y="6110286"/>
            <a:ext cx="1877348" cy="396639"/>
            <a:chOff x="9324753" y="5969157"/>
            <a:chExt cx="1877348" cy="396639"/>
          </a:xfrm>
        </p:grpSpPr>
        <p:sp>
          <p:nvSpPr>
            <p:cNvPr id="23" name="TextBox 22">
              <a:extLst>
                <a:ext uri="{FF2B5EF4-FFF2-40B4-BE49-F238E27FC236}">
                  <a16:creationId xmlns:a16="http://schemas.microsoft.com/office/drawing/2014/main" id="{5AFCB370-9AD9-2344-98DC-A574FD4FB73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4E6D6932-B365-2940-9701-F453E8848F1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DB60A34-223D-6949-AA23-453EE8F2C6B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6" name="TextBox 25">
              <a:extLst>
                <a:ext uri="{FF2B5EF4-FFF2-40B4-BE49-F238E27FC236}">
                  <a16:creationId xmlns:a16="http://schemas.microsoft.com/office/drawing/2014/main" id="{58476A8F-8D60-714A-BCEE-38CE4B09BEF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4117955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1" y="0"/>
            <a:ext cx="7332954" cy="4234375"/>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436935" y="710385"/>
            <a:ext cx="4755407" cy="3297980"/>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460938" y="4658881"/>
            <a:ext cx="11257586" cy="130333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2724" cy="4234375"/>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2" name="Group 21">
            <a:extLst>
              <a:ext uri="{FF2B5EF4-FFF2-40B4-BE49-F238E27FC236}">
                <a16:creationId xmlns:a16="http://schemas.microsoft.com/office/drawing/2014/main" id="{4062F437-FAB8-A541-B81B-56A707725DA4}"/>
              </a:ext>
            </a:extLst>
          </p:cNvPr>
          <p:cNvGrpSpPr/>
          <p:nvPr userDrawn="1"/>
        </p:nvGrpSpPr>
        <p:grpSpPr>
          <a:xfrm flipH="1">
            <a:off x="0" y="6110286"/>
            <a:ext cx="1877348" cy="396639"/>
            <a:chOff x="9324753" y="5969157"/>
            <a:chExt cx="1877348" cy="396639"/>
          </a:xfrm>
        </p:grpSpPr>
        <p:sp>
          <p:nvSpPr>
            <p:cNvPr id="23" name="TextBox 22">
              <a:extLst>
                <a:ext uri="{FF2B5EF4-FFF2-40B4-BE49-F238E27FC236}">
                  <a16:creationId xmlns:a16="http://schemas.microsoft.com/office/drawing/2014/main" id="{5AFCB370-9AD9-2344-98DC-A574FD4FB73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4E6D6932-B365-2940-9701-F453E8848F1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DB60A34-223D-6949-AA23-453EE8F2C6B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6" name="TextBox 25">
              <a:extLst>
                <a:ext uri="{FF2B5EF4-FFF2-40B4-BE49-F238E27FC236}">
                  <a16:creationId xmlns:a16="http://schemas.microsoft.com/office/drawing/2014/main" id="{58476A8F-8D60-714A-BCEE-38CE4B09BEF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525633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CLUDE HER - 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INCLUDE HER</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INCLUDE HER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s Slide with Caption - Pi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7" name="Group 6">
            <a:extLst>
              <a:ext uri="{FF2B5EF4-FFF2-40B4-BE49-F238E27FC236}">
                <a16:creationId xmlns:a16="http://schemas.microsoft.com/office/drawing/2014/main" id="{6DCA4CA9-EBCB-144A-8157-33280D3DA014}"/>
              </a:ext>
            </a:extLst>
          </p:cNvPr>
          <p:cNvGrpSpPr/>
          <p:nvPr userDrawn="1"/>
        </p:nvGrpSpPr>
        <p:grpSpPr>
          <a:xfrm>
            <a:off x="10314652" y="6093162"/>
            <a:ext cx="1877348" cy="396639"/>
            <a:chOff x="9324753" y="5969157"/>
            <a:chExt cx="1877348" cy="396639"/>
          </a:xfrm>
        </p:grpSpPr>
        <p:sp>
          <p:nvSpPr>
            <p:cNvPr id="9" name="TextBox 8">
              <a:extLst>
                <a:ext uri="{FF2B5EF4-FFF2-40B4-BE49-F238E27FC236}">
                  <a16:creationId xmlns:a16="http://schemas.microsoft.com/office/drawing/2014/main" id="{5F3946BF-6209-C840-825C-9F96EC516E3B}"/>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0" name="TextBox 9">
              <a:extLst>
                <a:ext uri="{FF2B5EF4-FFF2-40B4-BE49-F238E27FC236}">
                  <a16:creationId xmlns:a16="http://schemas.microsoft.com/office/drawing/2014/main" id="{A4D2AE57-6C1F-8448-938F-31B26F0B277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1" name="TextBox 10">
              <a:extLst>
                <a:ext uri="{FF2B5EF4-FFF2-40B4-BE49-F238E27FC236}">
                  <a16:creationId xmlns:a16="http://schemas.microsoft.com/office/drawing/2014/main" id="{DF079AF6-5352-C345-99E6-5C5A81E175C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3" name="TextBox 12">
              <a:extLst>
                <a:ext uri="{FF2B5EF4-FFF2-40B4-BE49-F238E27FC236}">
                  <a16:creationId xmlns:a16="http://schemas.microsoft.com/office/drawing/2014/main" id="{ECE559CD-E75E-A94C-844F-AFFC2BEE0DA2}"/>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3509760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s Slide with Caption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7" name="Group 6">
            <a:extLst>
              <a:ext uri="{FF2B5EF4-FFF2-40B4-BE49-F238E27FC236}">
                <a16:creationId xmlns:a16="http://schemas.microsoft.com/office/drawing/2014/main" id="{6DCA4CA9-EBCB-144A-8157-33280D3DA014}"/>
              </a:ext>
            </a:extLst>
          </p:cNvPr>
          <p:cNvGrpSpPr/>
          <p:nvPr userDrawn="1"/>
        </p:nvGrpSpPr>
        <p:grpSpPr>
          <a:xfrm>
            <a:off x="10314652" y="6093162"/>
            <a:ext cx="1877348" cy="396639"/>
            <a:chOff x="9324753" y="5969157"/>
            <a:chExt cx="1877348" cy="396639"/>
          </a:xfrm>
        </p:grpSpPr>
        <p:sp>
          <p:nvSpPr>
            <p:cNvPr id="9" name="TextBox 8">
              <a:extLst>
                <a:ext uri="{FF2B5EF4-FFF2-40B4-BE49-F238E27FC236}">
                  <a16:creationId xmlns:a16="http://schemas.microsoft.com/office/drawing/2014/main" id="{5F3946BF-6209-C840-825C-9F96EC516E3B}"/>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0" name="TextBox 9">
              <a:extLst>
                <a:ext uri="{FF2B5EF4-FFF2-40B4-BE49-F238E27FC236}">
                  <a16:creationId xmlns:a16="http://schemas.microsoft.com/office/drawing/2014/main" id="{A4D2AE57-6C1F-8448-938F-31B26F0B277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1" name="TextBox 10">
              <a:extLst>
                <a:ext uri="{FF2B5EF4-FFF2-40B4-BE49-F238E27FC236}">
                  <a16:creationId xmlns:a16="http://schemas.microsoft.com/office/drawing/2014/main" id="{DF079AF6-5352-C345-99E6-5C5A81E175C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3" name="TextBox 12">
              <a:extLst>
                <a:ext uri="{FF2B5EF4-FFF2-40B4-BE49-F238E27FC236}">
                  <a16:creationId xmlns:a16="http://schemas.microsoft.com/office/drawing/2014/main" id="{ECE559CD-E75E-A94C-844F-AFFC2BEE0DA2}"/>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3706361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7" name="Group 6">
            <a:extLst>
              <a:ext uri="{FF2B5EF4-FFF2-40B4-BE49-F238E27FC236}">
                <a16:creationId xmlns:a16="http://schemas.microsoft.com/office/drawing/2014/main" id="{6DCA4CA9-EBCB-144A-8157-33280D3DA014}"/>
              </a:ext>
            </a:extLst>
          </p:cNvPr>
          <p:cNvGrpSpPr/>
          <p:nvPr userDrawn="1"/>
        </p:nvGrpSpPr>
        <p:grpSpPr>
          <a:xfrm>
            <a:off x="10314652" y="6093162"/>
            <a:ext cx="1877348" cy="396639"/>
            <a:chOff x="9324753" y="5969157"/>
            <a:chExt cx="1877348" cy="396639"/>
          </a:xfrm>
        </p:grpSpPr>
        <p:sp>
          <p:nvSpPr>
            <p:cNvPr id="9" name="TextBox 8">
              <a:extLst>
                <a:ext uri="{FF2B5EF4-FFF2-40B4-BE49-F238E27FC236}">
                  <a16:creationId xmlns:a16="http://schemas.microsoft.com/office/drawing/2014/main" id="{5F3946BF-6209-C840-825C-9F96EC516E3B}"/>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0" name="TextBox 9">
              <a:extLst>
                <a:ext uri="{FF2B5EF4-FFF2-40B4-BE49-F238E27FC236}">
                  <a16:creationId xmlns:a16="http://schemas.microsoft.com/office/drawing/2014/main" id="{A4D2AE57-6C1F-8448-938F-31B26F0B277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1" name="TextBox 10">
              <a:extLst>
                <a:ext uri="{FF2B5EF4-FFF2-40B4-BE49-F238E27FC236}">
                  <a16:creationId xmlns:a16="http://schemas.microsoft.com/office/drawing/2014/main" id="{DF079AF6-5352-C345-99E6-5C5A81E175C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3" name="TextBox 12">
              <a:extLst>
                <a:ext uri="{FF2B5EF4-FFF2-40B4-BE49-F238E27FC236}">
                  <a16:creationId xmlns:a16="http://schemas.microsoft.com/office/drawing/2014/main" id="{ECE559CD-E75E-A94C-844F-AFFC2BEE0DA2}"/>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443893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s x 3 with Catpions -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D6315A"/>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D6315A"/>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D6315A"/>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107843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s x 3 with Catpions - Blu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1C7F34C9-1A03-6347-A0DD-8BC79816D91A}"/>
              </a:ext>
            </a:extLst>
          </p:cNvPr>
          <p:cNvGrpSpPr/>
          <p:nvPr userDrawn="1"/>
        </p:nvGrpSpPr>
        <p:grpSpPr>
          <a:xfrm>
            <a:off x="10314652" y="6093162"/>
            <a:ext cx="1877348" cy="396639"/>
            <a:chOff x="9324753" y="5969157"/>
            <a:chExt cx="1877348" cy="396639"/>
          </a:xfrm>
        </p:grpSpPr>
        <p:sp>
          <p:nvSpPr>
            <p:cNvPr id="18" name="TextBox 17">
              <a:extLst>
                <a:ext uri="{FF2B5EF4-FFF2-40B4-BE49-F238E27FC236}">
                  <a16:creationId xmlns:a16="http://schemas.microsoft.com/office/drawing/2014/main" id="{CDECB5AB-2C6D-C644-B7B7-CE5C3694A0B6}"/>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9" name="TextBox 18">
              <a:extLst>
                <a:ext uri="{FF2B5EF4-FFF2-40B4-BE49-F238E27FC236}">
                  <a16:creationId xmlns:a16="http://schemas.microsoft.com/office/drawing/2014/main" id="{EC26452A-FB0B-4E48-BF11-A545EE6056ED}"/>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0" name="TextBox 19">
              <a:extLst>
                <a:ext uri="{FF2B5EF4-FFF2-40B4-BE49-F238E27FC236}">
                  <a16:creationId xmlns:a16="http://schemas.microsoft.com/office/drawing/2014/main" id="{74D8FCB1-3957-5A4B-89DB-D63BA0CA988A}"/>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2" name="TextBox 21">
              <a:extLst>
                <a:ext uri="{FF2B5EF4-FFF2-40B4-BE49-F238E27FC236}">
                  <a16:creationId xmlns:a16="http://schemas.microsoft.com/office/drawing/2014/main" id="{6F6716B1-EB09-0547-8903-B11C144A219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0ACA7"/>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00ACA7"/>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0ACA7"/>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78538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1C7F34C9-1A03-6347-A0DD-8BC79816D91A}"/>
              </a:ext>
            </a:extLst>
          </p:cNvPr>
          <p:cNvGrpSpPr/>
          <p:nvPr userDrawn="1"/>
        </p:nvGrpSpPr>
        <p:grpSpPr>
          <a:xfrm>
            <a:off x="10314652" y="6093162"/>
            <a:ext cx="1877348" cy="396639"/>
            <a:chOff x="9324753" y="5969157"/>
            <a:chExt cx="1877348" cy="396639"/>
          </a:xfrm>
        </p:grpSpPr>
        <p:sp>
          <p:nvSpPr>
            <p:cNvPr id="18" name="TextBox 17">
              <a:extLst>
                <a:ext uri="{FF2B5EF4-FFF2-40B4-BE49-F238E27FC236}">
                  <a16:creationId xmlns:a16="http://schemas.microsoft.com/office/drawing/2014/main" id="{CDECB5AB-2C6D-C644-B7B7-CE5C3694A0B6}"/>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9" name="TextBox 18">
              <a:extLst>
                <a:ext uri="{FF2B5EF4-FFF2-40B4-BE49-F238E27FC236}">
                  <a16:creationId xmlns:a16="http://schemas.microsoft.com/office/drawing/2014/main" id="{EC26452A-FB0B-4E48-BF11-A545EE6056ED}"/>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0" name="TextBox 19">
              <a:extLst>
                <a:ext uri="{FF2B5EF4-FFF2-40B4-BE49-F238E27FC236}">
                  <a16:creationId xmlns:a16="http://schemas.microsoft.com/office/drawing/2014/main" id="{74D8FCB1-3957-5A4B-89DB-D63BA0CA988A}"/>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2" name="TextBox 21">
              <a:extLst>
                <a:ext uri="{FF2B5EF4-FFF2-40B4-BE49-F238E27FC236}">
                  <a16:creationId xmlns:a16="http://schemas.microsoft.com/office/drawing/2014/main" id="{6F6716B1-EB09-0547-8903-B11C144A219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E78631"/>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E78631"/>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E78631"/>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739149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Slide - Pi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80F827-314A-1F4E-8A7C-2F85D317FE37}"/>
              </a:ext>
            </a:extLst>
          </p:cNvPr>
          <p:cNvSpPr/>
          <p:nvPr userDrawn="1"/>
        </p:nvSpPr>
        <p:spPr>
          <a:xfrm>
            <a:off x="405433" y="370011"/>
            <a:ext cx="11381134" cy="558000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23">
            <a:extLst>
              <a:ext uri="{FF2B5EF4-FFF2-40B4-BE49-F238E27FC236}">
                <a16:creationId xmlns:a16="http://schemas.microsoft.com/office/drawing/2014/main" id="{62A50908-0C4C-9842-9DDF-D9DED6772816}"/>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9" name="Text Placeholder 23">
            <a:extLst>
              <a:ext uri="{FF2B5EF4-FFF2-40B4-BE49-F238E27FC236}">
                <a16:creationId xmlns:a16="http://schemas.microsoft.com/office/drawing/2014/main" id="{2F2205AB-9E80-6441-B4A9-B4ED09B04ECB}"/>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Text Placeholder 23">
            <a:extLst>
              <a:ext uri="{FF2B5EF4-FFF2-40B4-BE49-F238E27FC236}">
                <a16:creationId xmlns:a16="http://schemas.microsoft.com/office/drawing/2014/main" id="{5959B44C-C7B7-E744-ADC1-06F61FDF1E15}"/>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9" name="Picture Placeholder 18">
            <a:extLst>
              <a:ext uri="{FF2B5EF4-FFF2-40B4-BE49-F238E27FC236}">
                <a16:creationId xmlns:a16="http://schemas.microsoft.com/office/drawing/2014/main" id="{737B8351-B742-F94A-B8A3-E00C0CEA7C21}"/>
              </a:ext>
            </a:extLst>
          </p:cNvPr>
          <p:cNvSpPr>
            <a:spLocks noGrp="1"/>
          </p:cNvSpPr>
          <p:nvPr>
            <p:ph type="pic" sz="quarter" idx="19"/>
          </p:nvPr>
        </p:nvSpPr>
        <p:spPr>
          <a:xfrm>
            <a:off x="5734225" y="-1"/>
            <a:ext cx="5689601" cy="6858001"/>
          </a:xfrm>
          <a:custGeom>
            <a:avLst/>
            <a:gdLst>
              <a:gd name="connsiteX0" fmla="*/ 0 w 5689601"/>
              <a:gd name="connsiteY0" fmla="*/ 0 h 6858001"/>
              <a:gd name="connsiteX1" fmla="*/ 5689601 w 5689601"/>
              <a:gd name="connsiteY1" fmla="*/ 0 h 6858001"/>
              <a:gd name="connsiteX2" fmla="*/ 5689601 w 5689601"/>
              <a:gd name="connsiteY2" fmla="*/ 6108907 h 6858001"/>
              <a:gd name="connsiteX3" fmla="*/ 4580427 w 5689601"/>
              <a:gd name="connsiteY3" fmla="*/ 6108907 h 6858001"/>
              <a:gd name="connsiteX4" fmla="*/ 4580427 w 5689601"/>
              <a:gd name="connsiteY4" fmla="*/ 6270907 h 6858001"/>
              <a:gd name="connsiteX5" fmla="*/ 5689601 w 5689601"/>
              <a:gd name="connsiteY5" fmla="*/ 6270907 h 6858001"/>
              <a:gd name="connsiteX6" fmla="*/ 5689601 w 5689601"/>
              <a:gd name="connsiteY6" fmla="*/ 6294678 h 6858001"/>
              <a:gd name="connsiteX7" fmla="*/ 4790709 w 5689601"/>
              <a:gd name="connsiteY7" fmla="*/ 6294678 h 6858001"/>
              <a:gd name="connsiteX8" fmla="*/ 4790709 w 5689601"/>
              <a:gd name="connsiteY8" fmla="*/ 6456678 h 6858001"/>
              <a:gd name="connsiteX9" fmla="*/ 5689601 w 5689601"/>
              <a:gd name="connsiteY9" fmla="*/ 6456678 h 6858001"/>
              <a:gd name="connsiteX10" fmla="*/ 5689601 w 5689601"/>
              <a:gd name="connsiteY10" fmla="*/ 6858001 h 6858001"/>
              <a:gd name="connsiteX11" fmla="*/ 0 w 5689601"/>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9601" h="6858001">
                <a:moveTo>
                  <a:pt x="0" y="0"/>
                </a:moveTo>
                <a:lnTo>
                  <a:pt x="5689601" y="0"/>
                </a:lnTo>
                <a:lnTo>
                  <a:pt x="5689601" y="6108907"/>
                </a:lnTo>
                <a:lnTo>
                  <a:pt x="4580427" y="6108907"/>
                </a:lnTo>
                <a:lnTo>
                  <a:pt x="4580427" y="6270907"/>
                </a:lnTo>
                <a:lnTo>
                  <a:pt x="5689601" y="6270907"/>
                </a:lnTo>
                <a:lnTo>
                  <a:pt x="5689601" y="6294678"/>
                </a:lnTo>
                <a:lnTo>
                  <a:pt x="4790709" y="6294678"/>
                </a:lnTo>
                <a:lnTo>
                  <a:pt x="4790709" y="6456678"/>
                </a:lnTo>
                <a:lnTo>
                  <a:pt x="5689601" y="6456678"/>
                </a:lnTo>
                <a:lnTo>
                  <a:pt x="5689601" y="6858001"/>
                </a:lnTo>
                <a:lnTo>
                  <a:pt x="0" y="6858001"/>
                </a:lnTo>
                <a:close/>
              </a:path>
            </a:pathLst>
          </a:custGeom>
        </p:spPr>
        <p:txBody>
          <a:bodyPr wrap="square">
            <a:no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0" name="Group 19">
            <a:extLst>
              <a:ext uri="{FF2B5EF4-FFF2-40B4-BE49-F238E27FC236}">
                <a16:creationId xmlns:a16="http://schemas.microsoft.com/office/drawing/2014/main" id="{556440AA-8AE3-6C4A-8921-DCD57F48C6D3}"/>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44037FEE-5011-8F4A-B75B-37D69617E990}"/>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487F0B5C-7B7F-2D4E-941A-6FE46A83E07D}"/>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3" name="TextBox 22">
              <a:extLst>
                <a:ext uri="{FF2B5EF4-FFF2-40B4-BE49-F238E27FC236}">
                  <a16:creationId xmlns:a16="http://schemas.microsoft.com/office/drawing/2014/main" id="{88B51FE3-4970-FB48-81AF-42947B21F469}"/>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4" name="TextBox 23">
              <a:extLst>
                <a:ext uri="{FF2B5EF4-FFF2-40B4-BE49-F238E27FC236}">
                  <a16:creationId xmlns:a16="http://schemas.microsoft.com/office/drawing/2014/main" id="{3C46BAA8-8FFD-F449-AF9F-F4B050F03EE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0448077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80F827-314A-1F4E-8A7C-2F85D317FE37}"/>
              </a:ext>
            </a:extLst>
          </p:cNvPr>
          <p:cNvSpPr/>
          <p:nvPr userDrawn="1"/>
        </p:nvSpPr>
        <p:spPr>
          <a:xfrm>
            <a:off x="405433" y="370011"/>
            <a:ext cx="11381134" cy="5580000"/>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23">
            <a:extLst>
              <a:ext uri="{FF2B5EF4-FFF2-40B4-BE49-F238E27FC236}">
                <a16:creationId xmlns:a16="http://schemas.microsoft.com/office/drawing/2014/main" id="{62A50908-0C4C-9842-9DDF-D9DED6772816}"/>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9" name="Text Placeholder 23">
            <a:extLst>
              <a:ext uri="{FF2B5EF4-FFF2-40B4-BE49-F238E27FC236}">
                <a16:creationId xmlns:a16="http://schemas.microsoft.com/office/drawing/2014/main" id="{2F2205AB-9E80-6441-B4A9-B4ED09B04ECB}"/>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Text Placeholder 23">
            <a:extLst>
              <a:ext uri="{FF2B5EF4-FFF2-40B4-BE49-F238E27FC236}">
                <a16:creationId xmlns:a16="http://schemas.microsoft.com/office/drawing/2014/main" id="{5959B44C-C7B7-E744-ADC1-06F61FDF1E15}"/>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Picture Placeholder 11">
            <a:extLst>
              <a:ext uri="{FF2B5EF4-FFF2-40B4-BE49-F238E27FC236}">
                <a16:creationId xmlns:a16="http://schemas.microsoft.com/office/drawing/2014/main" id="{47C2315F-ED02-BA48-838D-B2A061FAD505}"/>
              </a:ext>
            </a:extLst>
          </p:cNvPr>
          <p:cNvSpPr>
            <a:spLocks noGrp="1"/>
          </p:cNvSpPr>
          <p:nvPr>
            <p:ph type="pic" sz="quarter" idx="19"/>
          </p:nvPr>
        </p:nvSpPr>
        <p:spPr>
          <a:xfrm>
            <a:off x="5734225" y="-1"/>
            <a:ext cx="5689601" cy="6858001"/>
          </a:xfrm>
          <a:custGeom>
            <a:avLst/>
            <a:gdLst>
              <a:gd name="connsiteX0" fmla="*/ 0 w 5689601"/>
              <a:gd name="connsiteY0" fmla="*/ 0 h 6858001"/>
              <a:gd name="connsiteX1" fmla="*/ 5689601 w 5689601"/>
              <a:gd name="connsiteY1" fmla="*/ 0 h 6858001"/>
              <a:gd name="connsiteX2" fmla="*/ 5689601 w 5689601"/>
              <a:gd name="connsiteY2" fmla="*/ 6108907 h 6858001"/>
              <a:gd name="connsiteX3" fmla="*/ 4580427 w 5689601"/>
              <a:gd name="connsiteY3" fmla="*/ 6108907 h 6858001"/>
              <a:gd name="connsiteX4" fmla="*/ 4580427 w 5689601"/>
              <a:gd name="connsiteY4" fmla="*/ 6270907 h 6858001"/>
              <a:gd name="connsiteX5" fmla="*/ 5689601 w 5689601"/>
              <a:gd name="connsiteY5" fmla="*/ 6270907 h 6858001"/>
              <a:gd name="connsiteX6" fmla="*/ 5689601 w 5689601"/>
              <a:gd name="connsiteY6" fmla="*/ 6294678 h 6858001"/>
              <a:gd name="connsiteX7" fmla="*/ 4790709 w 5689601"/>
              <a:gd name="connsiteY7" fmla="*/ 6294678 h 6858001"/>
              <a:gd name="connsiteX8" fmla="*/ 4790709 w 5689601"/>
              <a:gd name="connsiteY8" fmla="*/ 6456678 h 6858001"/>
              <a:gd name="connsiteX9" fmla="*/ 5689601 w 5689601"/>
              <a:gd name="connsiteY9" fmla="*/ 6456678 h 6858001"/>
              <a:gd name="connsiteX10" fmla="*/ 5689601 w 5689601"/>
              <a:gd name="connsiteY10" fmla="*/ 6858001 h 6858001"/>
              <a:gd name="connsiteX11" fmla="*/ 0 w 5689601"/>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9601" h="6858001">
                <a:moveTo>
                  <a:pt x="0" y="0"/>
                </a:moveTo>
                <a:lnTo>
                  <a:pt x="5689601" y="0"/>
                </a:lnTo>
                <a:lnTo>
                  <a:pt x="5689601" y="6108907"/>
                </a:lnTo>
                <a:lnTo>
                  <a:pt x="4580427" y="6108907"/>
                </a:lnTo>
                <a:lnTo>
                  <a:pt x="4580427" y="6270907"/>
                </a:lnTo>
                <a:lnTo>
                  <a:pt x="5689601" y="6270907"/>
                </a:lnTo>
                <a:lnTo>
                  <a:pt x="5689601" y="6294678"/>
                </a:lnTo>
                <a:lnTo>
                  <a:pt x="4790709" y="6294678"/>
                </a:lnTo>
                <a:lnTo>
                  <a:pt x="4790709" y="6456678"/>
                </a:lnTo>
                <a:lnTo>
                  <a:pt x="5689601" y="6456678"/>
                </a:lnTo>
                <a:lnTo>
                  <a:pt x="5689601" y="6858001"/>
                </a:lnTo>
                <a:lnTo>
                  <a:pt x="0" y="6858001"/>
                </a:lnTo>
                <a:close/>
              </a:path>
            </a:pathLst>
          </a:custGeom>
        </p:spPr>
        <p:txBody>
          <a:bodyPr wrap="square">
            <a:no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3" name="Group 12">
            <a:extLst>
              <a:ext uri="{FF2B5EF4-FFF2-40B4-BE49-F238E27FC236}">
                <a16:creationId xmlns:a16="http://schemas.microsoft.com/office/drawing/2014/main" id="{125A8CF0-B6F5-464C-A9E3-B34870FE9DC7}"/>
              </a:ext>
            </a:extLst>
          </p:cNvPr>
          <p:cNvGrpSpPr/>
          <p:nvPr userDrawn="1"/>
        </p:nvGrpSpPr>
        <p:grpSpPr>
          <a:xfrm>
            <a:off x="10314652" y="6093162"/>
            <a:ext cx="1877348" cy="396639"/>
            <a:chOff x="9324753" y="5969157"/>
            <a:chExt cx="1877348" cy="396639"/>
          </a:xfrm>
        </p:grpSpPr>
        <p:sp>
          <p:nvSpPr>
            <p:cNvPr id="14" name="TextBox 13">
              <a:extLst>
                <a:ext uri="{FF2B5EF4-FFF2-40B4-BE49-F238E27FC236}">
                  <a16:creationId xmlns:a16="http://schemas.microsoft.com/office/drawing/2014/main" id="{062D8219-2F26-384C-9A9E-307880987DA9}"/>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5" name="TextBox 14">
              <a:extLst>
                <a:ext uri="{FF2B5EF4-FFF2-40B4-BE49-F238E27FC236}">
                  <a16:creationId xmlns:a16="http://schemas.microsoft.com/office/drawing/2014/main" id="{0DCE1160-FCF1-3640-9537-60D9D0AAB366}"/>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322EC3E-B2CE-294C-9A94-57A5CBE5494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7" name="TextBox 16">
              <a:extLst>
                <a:ext uri="{FF2B5EF4-FFF2-40B4-BE49-F238E27FC236}">
                  <a16:creationId xmlns:a16="http://schemas.microsoft.com/office/drawing/2014/main" id="{CDD31A12-71B2-7A4F-BAEB-35548094F567}"/>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36385911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80F827-314A-1F4E-8A7C-2F85D317FE37}"/>
              </a:ext>
            </a:extLst>
          </p:cNvPr>
          <p:cNvSpPr/>
          <p:nvPr userDrawn="1"/>
        </p:nvSpPr>
        <p:spPr>
          <a:xfrm>
            <a:off x="405433" y="370011"/>
            <a:ext cx="11381134" cy="5580000"/>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23">
            <a:extLst>
              <a:ext uri="{FF2B5EF4-FFF2-40B4-BE49-F238E27FC236}">
                <a16:creationId xmlns:a16="http://schemas.microsoft.com/office/drawing/2014/main" id="{62A50908-0C4C-9842-9DDF-D9DED6772816}"/>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9" name="Text Placeholder 23">
            <a:extLst>
              <a:ext uri="{FF2B5EF4-FFF2-40B4-BE49-F238E27FC236}">
                <a16:creationId xmlns:a16="http://schemas.microsoft.com/office/drawing/2014/main" id="{2F2205AB-9E80-6441-B4A9-B4ED09B04ECB}"/>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Text Placeholder 23">
            <a:extLst>
              <a:ext uri="{FF2B5EF4-FFF2-40B4-BE49-F238E27FC236}">
                <a16:creationId xmlns:a16="http://schemas.microsoft.com/office/drawing/2014/main" id="{5959B44C-C7B7-E744-ADC1-06F61FDF1E15}"/>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Picture Placeholder 11">
            <a:extLst>
              <a:ext uri="{FF2B5EF4-FFF2-40B4-BE49-F238E27FC236}">
                <a16:creationId xmlns:a16="http://schemas.microsoft.com/office/drawing/2014/main" id="{F40C2A19-5FC5-6748-B115-35140772875E}"/>
              </a:ext>
            </a:extLst>
          </p:cNvPr>
          <p:cNvSpPr>
            <a:spLocks noGrp="1"/>
          </p:cNvSpPr>
          <p:nvPr>
            <p:ph type="pic" sz="quarter" idx="19"/>
          </p:nvPr>
        </p:nvSpPr>
        <p:spPr>
          <a:xfrm>
            <a:off x="5734225" y="-1"/>
            <a:ext cx="5689601" cy="6858001"/>
          </a:xfrm>
          <a:custGeom>
            <a:avLst/>
            <a:gdLst>
              <a:gd name="connsiteX0" fmla="*/ 0 w 5689601"/>
              <a:gd name="connsiteY0" fmla="*/ 0 h 6858001"/>
              <a:gd name="connsiteX1" fmla="*/ 5689601 w 5689601"/>
              <a:gd name="connsiteY1" fmla="*/ 0 h 6858001"/>
              <a:gd name="connsiteX2" fmla="*/ 5689601 w 5689601"/>
              <a:gd name="connsiteY2" fmla="*/ 6108907 h 6858001"/>
              <a:gd name="connsiteX3" fmla="*/ 4580427 w 5689601"/>
              <a:gd name="connsiteY3" fmla="*/ 6108907 h 6858001"/>
              <a:gd name="connsiteX4" fmla="*/ 4580427 w 5689601"/>
              <a:gd name="connsiteY4" fmla="*/ 6270907 h 6858001"/>
              <a:gd name="connsiteX5" fmla="*/ 5689601 w 5689601"/>
              <a:gd name="connsiteY5" fmla="*/ 6270907 h 6858001"/>
              <a:gd name="connsiteX6" fmla="*/ 5689601 w 5689601"/>
              <a:gd name="connsiteY6" fmla="*/ 6294678 h 6858001"/>
              <a:gd name="connsiteX7" fmla="*/ 4790709 w 5689601"/>
              <a:gd name="connsiteY7" fmla="*/ 6294678 h 6858001"/>
              <a:gd name="connsiteX8" fmla="*/ 4790709 w 5689601"/>
              <a:gd name="connsiteY8" fmla="*/ 6456678 h 6858001"/>
              <a:gd name="connsiteX9" fmla="*/ 5689601 w 5689601"/>
              <a:gd name="connsiteY9" fmla="*/ 6456678 h 6858001"/>
              <a:gd name="connsiteX10" fmla="*/ 5689601 w 5689601"/>
              <a:gd name="connsiteY10" fmla="*/ 6858001 h 6858001"/>
              <a:gd name="connsiteX11" fmla="*/ 0 w 5689601"/>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9601" h="6858001">
                <a:moveTo>
                  <a:pt x="0" y="0"/>
                </a:moveTo>
                <a:lnTo>
                  <a:pt x="5689601" y="0"/>
                </a:lnTo>
                <a:lnTo>
                  <a:pt x="5689601" y="6108907"/>
                </a:lnTo>
                <a:lnTo>
                  <a:pt x="4580427" y="6108907"/>
                </a:lnTo>
                <a:lnTo>
                  <a:pt x="4580427" y="6270907"/>
                </a:lnTo>
                <a:lnTo>
                  <a:pt x="5689601" y="6270907"/>
                </a:lnTo>
                <a:lnTo>
                  <a:pt x="5689601" y="6294678"/>
                </a:lnTo>
                <a:lnTo>
                  <a:pt x="4790709" y="6294678"/>
                </a:lnTo>
                <a:lnTo>
                  <a:pt x="4790709" y="6456678"/>
                </a:lnTo>
                <a:lnTo>
                  <a:pt x="5689601" y="6456678"/>
                </a:lnTo>
                <a:lnTo>
                  <a:pt x="5689601" y="6858001"/>
                </a:lnTo>
                <a:lnTo>
                  <a:pt x="0" y="6858001"/>
                </a:lnTo>
                <a:close/>
              </a:path>
            </a:pathLst>
          </a:custGeom>
        </p:spPr>
        <p:txBody>
          <a:bodyPr wrap="square">
            <a:no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3" name="Group 12">
            <a:extLst>
              <a:ext uri="{FF2B5EF4-FFF2-40B4-BE49-F238E27FC236}">
                <a16:creationId xmlns:a16="http://schemas.microsoft.com/office/drawing/2014/main" id="{742DAFAB-C097-0F44-B30F-3AD6BF88EBBC}"/>
              </a:ext>
            </a:extLst>
          </p:cNvPr>
          <p:cNvGrpSpPr/>
          <p:nvPr userDrawn="1"/>
        </p:nvGrpSpPr>
        <p:grpSpPr>
          <a:xfrm>
            <a:off x="10314652" y="6093162"/>
            <a:ext cx="1877348" cy="396639"/>
            <a:chOff x="9324753" y="5969157"/>
            <a:chExt cx="1877348" cy="396639"/>
          </a:xfrm>
        </p:grpSpPr>
        <p:sp>
          <p:nvSpPr>
            <p:cNvPr id="14" name="TextBox 13">
              <a:extLst>
                <a:ext uri="{FF2B5EF4-FFF2-40B4-BE49-F238E27FC236}">
                  <a16:creationId xmlns:a16="http://schemas.microsoft.com/office/drawing/2014/main" id="{39FD8470-1B8C-6848-A0D9-11E4A60F892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5" name="TextBox 14">
              <a:extLst>
                <a:ext uri="{FF2B5EF4-FFF2-40B4-BE49-F238E27FC236}">
                  <a16:creationId xmlns:a16="http://schemas.microsoft.com/office/drawing/2014/main" id="{CF0AB3F5-3478-724C-9209-F543B0D0BDA6}"/>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28E96743-CFB1-DC48-B10F-68B18FB228D9}"/>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7" name="TextBox 16">
              <a:extLst>
                <a:ext uri="{FF2B5EF4-FFF2-40B4-BE49-F238E27FC236}">
                  <a16:creationId xmlns:a16="http://schemas.microsoft.com/office/drawing/2014/main" id="{684F87F9-A8C8-D746-98FC-49A81F18709D}"/>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0684974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423686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INCLUDE HER - 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INCLUDE HER</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4891483" cy="6753270"/>
            <a:chOff x="327570" y="4453037"/>
            <a:chExt cx="1539689" cy="1542069"/>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88717" y="958024"/>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5272598" y="1403721"/>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grpSp>
        <p:nvGrpSpPr>
          <p:cNvPr id="21" name="Group 20">
            <a:extLst>
              <a:ext uri="{FF2B5EF4-FFF2-40B4-BE49-F238E27FC236}">
                <a16:creationId xmlns:a16="http://schemas.microsoft.com/office/drawing/2014/main" id="{0FC3A4C7-7549-1E46-8F08-8C9B065FA0FD}"/>
              </a:ext>
            </a:extLst>
          </p:cNvPr>
          <p:cNvGrpSpPr/>
          <p:nvPr userDrawn="1"/>
        </p:nvGrpSpPr>
        <p:grpSpPr>
          <a:xfrm flipH="1">
            <a:off x="0" y="6110286"/>
            <a:ext cx="1877348" cy="396639"/>
            <a:chOff x="9324753" y="5969157"/>
            <a:chExt cx="1877348" cy="396639"/>
          </a:xfrm>
        </p:grpSpPr>
        <p:sp>
          <p:nvSpPr>
            <p:cNvPr id="22" name="TextBox 21">
              <a:extLst>
                <a:ext uri="{FF2B5EF4-FFF2-40B4-BE49-F238E27FC236}">
                  <a16:creationId xmlns:a16="http://schemas.microsoft.com/office/drawing/2014/main" id="{16F49AC0-AFCC-3A4A-B9E6-12FB7BCE7B81}"/>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3" name="TextBox 22">
              <a:extLst>
                <a:ext uri="{FF2B5EF4-FFF2-40B4-BE49-F238E27FC236}">
                  <a16:creationId xmlns:a16="http://schemas.microsoft.com/office/drawing/2014/main" id="{D9A38019-5730-4A43-882E-DA699041D91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76D2B78-15B8-E34D-BEB7-975A91550E9C}"/>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5" name="TextBox 24">
              <a:extLst>
                <a:ext uri="{FF2B5EF4-FFF2-40B4-BE49-F238E27FC236}">
                  <a16:creationId xmlns:a16="http://schemas.microsoft.com/office/drawing/2014/main" id="{A6792188-230B-0A4A-B3DB-F37E52BF3558}"/>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8004446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230909" y="1642188"/>
            <a:ext cx="11628581" cy="4444576"/>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D6315A"/>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00ACA7"/>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E78631"/>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D6315A"/>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S.W.O.T. Graphic Slide</a:t>
            </a:r>
          </a:p>
        </p:txBody>
      </p:sp>
    </p:spTree>
    <p:extLst>
      <p:ext uri="{BB962C8B-B14F-4D97-AF65-F5344CB8AC3E}">
        <p14:creationId xmlns:p14="http://schemas.microsoft.com/office/powerpoint/2010/main" val="42403297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3882638" y="168157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573964" y="1909675"/>
            <a:ext cx="2688034" cy="699673"/>
          </a:xfrm>
        </p:spPr>
        <p:txBody>
          <a:bodyPr>
            <a:normAutofit/>
          </a:bodyPr>
          <a:lstStyle>
            <a:lvl1pPr marL="0" indent="0" algn="l">
              <a:buNone/>
              <a:defRPr sz="2800" b="1">
                <a:solidFill>
                  <a:srgbClr val="D6315A"/>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568814" y="2510370"/>
            <a:ext cx="2688034" cy="699673"/>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573964" y="3576899"/>
            <a:ext cx="2688034" cy="699673"/>
          </a:xfrm>
        </p:spPr>
        <p:txBody>
          <a:bodyPr>
            <a:normAutofit/>
          </a:bodyPr>
          <a:lstStyle>
            <a:lvl1pPr marL="0" indent="0" algn="l">
              <a:buNone/>
              <a:defRPr sz="2800" b="1">
                <a:solidFill>
                  <a:srgbClr val="00ACA7"/>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568814" y="4177594"/>
            <a:ext cx="2688034" cy="699673"/>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839151" y="1924861"/>
            <a:ext cx="2688034" cy="699673"/>
          </a:xfrm>
        </p:spPr>
        <p:txBody>
          <a:bodyPr>
            <a:normAutofit/>
          </a:bodyPr>
          <a:lstStyle>
            <a:lvl1pPr marL="0" indent="0" algn="r">
              <a:buNone/>
              <a:defRPr sz="2800" b="1">
                <a:solidFill>
                  <a:srgbClr val="E78631"/>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834001" y="2525556"/>
            <a:ext cx="2688034" cy="699673"/>
          </a:xfrm>
        </p:spPr>
        <p:txBody>
          <a:bodyPr>
            <a:normAutofit/>
          </a:bodyPr>
          <a:lstStyle>
            <a:lvl1pPr marL="0" indent="0" algn="r">
              <a:buNone/>
              <a:defRPr sz="2400" b="0">
                <a:solidFill>
                  <a:srgbClr val="5E5E5E"/>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839151" y="3592085"/>
            <a:ext cx="2688034" cy="699673"/>
          </a:xfrm>
        </p:spPr>
        <p:txBody>
          <a:bodyPr>
            <a:normAutofit/>
          </a:bodyPr>
          <a:lstStyle>
            <a:lvl1pPr marL="0" indent="0" algn="r">
              <a:buNone/>
              <a:defRPr sz="2800" b="1">
                <a:solidFill>
                  <a:srgbClr val="D6315A"/>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834001" y="4192780"/>
            <a:ext cx="2688034" cy="699673"/>
          </a:xfrm>
        </p:spPr>
        <p:txBody>
          <a:bodyPr>
            <a:normAutofit/>
          </a:bodyPr>
          <a:lstStyle>
            <a:lvl1pPr marL="0" indent="0" algn="r">
              <a:buNone/>
              <a:defRPr sz="2400" b="0">
                <a:solidFill>
                  <a:srgbClr val="5E5E5E"/>
                </a:solidFill>
                <a:latin typeface="+mn-lt"/>
              </a:defRPr>
            </a:lvl1pPr>
          </a:lstStyle>
          <a:p>
            <a:pPr lvl="0"/>
            <a:r>
              <a:rPr lang="en-US" dirty="0"/>
              <a:t>Sub-Heading</a:t>
            </a:r>
          </a:p>
        </p:txBody>
      </p:sp>
    </p:spTree>
    <p:extLst>
      <p:ext uri="{BB962C8B-B14F-4D97-AF65-F5344CB8AC3E}">
        <p14:creationId xmlns:p14="http://schemas.microsoft.com/office/powerpoint/2010/main" val="514677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D6315A"/>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D6315A">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00ACA7"/>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00ACA7">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E78631"/>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E78631">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D6315A"/>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D6315A">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D6315A"/>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00ACA7"/>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E78631"/>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D6315A"/>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grpSp>
        <p:nvGrpSpPr>
          <p:cNvPr id="61" name="Group 60">
            <a:extLst>
              <a:ext uri="{FF2B5EF4-FFF2-40B4-BE49-F238E27FC236}">
                <a16:creationId xmlns:a16="http://schemas.microsoft.com/office/drawing/2014/main" id="{0A339818-A637-C046-A498-5CFC2B744091}"/>
              </a:ext>
            </a:extLst>
          </p:cNvPr>
          <p:cNvGrpSpPr/>
          <p:nvPr userDrawn="1"/>
        </p:nvGrpSpPr>
        <p:grpSpPr>
          <a:xfrm>
            <a:off x="10314652" y="6093162"/>
            <a:ext cx="1877348" cy="396639"/>
            <a:chOff x="9324753" y="5969157"/>
            <a:chExt cx="1877348" cy="396639"/>
          </a:xfrm>
        </p:grpSpPr>
        <p:sp>
          <p:nvSpPr>
            <p:cNvPr id="62" name="TextBox 61">
              <a:extLst>
                <a:ext uri="{FF2B5EF4-FFF2-40B4-BE49-F238E27FC236}">
                  <a16:creationId xmlns:a16="http://schemas.microsoft.com/office/drawing/2014/main" id="{3209CA7D-A4B5-3843-8070-F3C4E77ADBA0}"/>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63" name="TextBox 62">
              <a:extLst>
                <a:ext uri="{FF2B5EF4-FFF2-40B4-BE49-F238E27FC236}">
                  <a16:creationId xmlns:a16="http://schemas.microsoft.com/office/drawing/2014/main" id="{1AEE738B-3DEC-8145-909A-2DED80A96C7F}"/>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64" name="TextBox 63">
              <a:extLst>
                <a:ext uri="{FF2B5EF4-FFF2-40B4-BE49-F238E27FC236}">
                  <a16:creationId xmlns:a16="http://schemas.microsoft.com/office/drawing/2014/main" id="{33463117-969D-354F-9873-8ABE3CA78EB5}"/>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65" name="TextBox 64">
              <a:extLst>
                <a:ext uri="{FF2B5EF4-FFF2-40B4-BE49-F238E27FC236}">
                  <a16:creationId xmlns:a16="http://schemas.microsoft.com/office/drawing/2014/main" id="{921DA0C7-A047-D04E-BEF9-4174D506C513}"/>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1842492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D6315A">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D6315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E78631">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E7863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00ACA7">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00ACA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00ACA7">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00ACA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D6315A">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D6315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3" name="Group 22">
            <a:extLst>
              <a:ext uri="{FF2B5EF4-FFF2-40B4-BE49-F238E27FC236}">
                <a16:creationId xmlns:a16="http://schemas.microsoft.com/office/drawing/2014/main" id="{22E409FD-CD64-A343-8F38-E7F599BDC1CD}"/>
              </a:ext>
            </a:extLst>
          </p:cNvPr>
          <p:cNvGrpSpPr/>
          <p:nvPr userDrawn="1"/>
        </p:nvGrpSpPr>
        <p:grpSpPr>
          <a:xfrm flipH="1">
            <a:off x="0" y="6110286"/>
            <a:ext cx="1877348" cy="396639"/>
            <a:chOff x="9324753" y="5969157"/>
            <a:chExt cx="1877348" cy="396639"/>
          </a:xfrm>
        </p:grpSpPr>
        <p:sp>
          <p:nvSpPr>
            <p:cNvPr id="24" name="TextBox 23">
              <a:extLst>
                <a:ext uri="{FF2B5EF4-FFF2-40B4-BE49-F238E27FC236}">
                  <a16:creationId xmlns:a16="http://schemas.microsoft.com/office/drawing/2014/main" id="{F145077B-C414-8444-A943-AE261266D84C}"/>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3899371-2D42-9D42-B4E5-9F1359B9BE2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6" name="TextBox 25">
              <a:extLst>
                <a:ext uri="{FF2B5EF4-FFF2-40B4-BE49-F238E27FC236}">
                  <a16:creationId xmlns:a16="http://schemas.microsoft.com/office/drawing/2014/main" id="{39D6E87F-DBEC-C647-A7FE-047BAB5E55DB}"/>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7" name="TextBox 26">
              <a:extLst>
                <a:ext uri="{FF2B5EF4-FFF2-40B4-BE49-F238E27FC236}">
                  <a16:creationId xmlns:a16="http://schemas.microsoft.com/office/drawing/2014/main" id="{85915CF3-417F-F54C-AAB9-31B8E648BB0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1016717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5434012"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8832479" y="4537707"/>
            <a:ext cx="2812464" cy="323455"/>
          </a:xfrm>
        </p:spPr>
        <p:txBody>
          <a:bodyPr anchor="t">
            <a:normAutofit/>
          </a:bodyPr>
          <a:lstStyle>
            <a:lvl1pPr marL="0" indent="0">
              <a:buNone/>
              <a:defRPr sz="1600">
                <a:solidFill>
                  <a:srgbClr val="5E5E5E"/>
                </a:solidFill>
              </a:defRPr>
            </a:lvl1pPr>
          </a:lstStyle>
          <a:p>
            <a:pPr lvl="0"/>
            <a:r>
              <a:rPr lang="en-US" dirty="0"/>
              <a:t>Text 1</a:t>
            </a:r>
          </a:p>
        </p:txBody>
      </p:sp>
      <p:sp>
        <p:nvSpPr>
          <p:cNvPr id="12" name="Text Placeholder 2">
            <a:extLst>
              <a:ext uri="{FF2B5EF4-FFF2-40B4-BE49-F238E27FC236}">
                <a16:creationId xmlns:a16="http://schemas.microsoft.com/office/drawing/2014/main" id="{64A8B731-16EB-AE46-A71B-A1C8CAFF7E14}"/>
              </a:ext>
            </a:extLst>
          </p:cNvPr>
          <p:cNvSpPr>
            <a:spLocks noGrp="1"/>
          </p:cNvSpPr>
          <p:nvPr>
            <p:ph type="body" sz="quarter" idx="16" hasCustomPrompt="1"/>
          </p:nvPr>
        </p:nvSpPr>
        <p:spPr>
          <a:xfrm>
            <a:off x="8832479" y="5202103"/>
            <a:ext cx="2812464" cy="323455"/>
          </a:xfrm>
        </p:spPr>
        <p:txBody>
          <a:bodyPr anchor="t">
            <a:normAutofit/>
          </a:bodyPr>
          <a:lstStyle>
            <a:lvl1pPr marL="0" indent="0">
              <a:buNone/>
              <a:defRPr sz="1600">
                <a:solidFill>
                  <a:srgbClr val="5E5E5E"/>
                </a:solidFill>
              </a:defRPr>
            </a:lvl1pPr>
          </a:lstStyle>
          <a:p>
            <a:pPr lvl="0"/>
            <a:r>
              <a:rPr lang="en-US" dirty="0"/>
              <a:t>Text 1</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8832479" y="5901554"/>
            <a:ext cx="2812464" cy="323455"/>
          </a:xfrm>
        </p:spPr>
        <p:txBody>
          <a:bodyPr anchor="t">
            <a:normAutofit/>
          </a:bodyPr>
          <a:lstStyle>
            <a:lvl1pPr marL="0" indent="0">
              <a:buNone/>
              <a:defRPr sz="1600">
                <a:solidFill>
                  <a:srgbClr val="5E5E5E"/>
                </a:solidFill>
              </a:defRPr>
            </a:lvl1pPr>
          </a:lstStyle>
          <a:p>
            <a:pPr lvl="0"/>
            <a:r>
              <a:rPr lang="en-US" dirty="0"/>
              <a:t>Text 1</a:t>
            </a:r>
          </a:p>
        </p:txBody>
      </p:sp>
      <p:grpSp>
        <p:nvGrpSpPr>
          <p:cNvPr id="14" name="Group 13">
            <a:extLst>
              <a:ext uri="{FF2B5EF4-FFF2-40B4-BE49-F238E27FC236}">
                <a16:creationId xmlns:a16="http://schemas.microsoft.com/office/drawing/2014/main" id="{C86B65C5-E9E8-604C-A40B-B208684F96E4}"/>
              </a:ext>
            </a:extLst>
          </p:cNvPr>
          <p:cNvGrpSpPr/>
          <p:nvPr userDrawn="1"/>
        </p:nvGrpSpPr>
        <p:grpSpPr>
          <a:xfrm>
            <a:off x="1000122" y="5823620"/>
            <a:ext cx="2735993" cy="679345"/>
            <a:chOff x="0" y="0"/>
            <a:chExt cx="2301694" cy="571500"/>
          </a:xfrm>
        </p:grpSpPr>
        <p:sp>
          <p:nvSpPr>
            <p:cNvPr id="15" name="Rectangle 14">
              <a:extLst>
                <a:ext uri="{FF2B5EF4-FFF2-40B4-BE49-F238E27FC236}">
                  <a16:creationId xmlns:a16="http://schemas.microsoft.com/office/drawing/2014/main" id="{3B3A7937-47A6-7846-B54D-34A59BB8A10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16" name="Picture 15">
              <a:extLst>
                <a:ext uri="{FF2B5EF4-FFF2-40B4-BE49-F238E27FC236}">
                  <a16:creationId xmlns:a16="http://schemas.microsoft.com/office/drawing/2014/main" id="{415C7CBF-B3C1-654E-BFD1-8490C94E5B1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7" name="Picture 16" descr="Logo&#10;&#10;Description automatically generated">
            <a:extLst>
              <a:ext uri="{FF2B5EF4-FFF2-40B4-BE49-F238E27FC236}">
                <a16:creationId xmlns:a16="http://schemas.microsoft.com/office/drawing/2014/main" id="{B42C8B12-02F0-284D-859F-E91A3CA885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26665" y="749801"/>
            <a:ext cx="4018278" cy="2617504"/>
          </a:xfrm>
          <a:prstGeom prst="rect">
            <a:avLst/>
          </a:prstGeom>
        </p:spPr>
      </p:pic>
    </p:spTree>
    <p:extLst>
      <p:ext uri="{BB962C8B-B14F-4D97-AF65-F5344CB8AC3E}">
        <p14:creationId xmlns:p14="http://schemas.microsoft.com/office/powerpoint/2010/main" val="28132561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D58B29-4516-0E41-9E10-164871924BBC}" type="slidenum">
              <a:rPr lang="en-US" smtClean="0"/>
              <a:t>‹Nr.›</a:t>
            </a:fld>
            <a:endParaRPr lang="en-US" dirty="0"/>
          </a:p>
        </p:txBody>
      </p:sp>
    </p:spTree>
    <p:extLst>
      <p:ext uri="{BB962C8B-B14F-4D97-AF65-F5344CB8AC3E}">
        <p14:creationId xmlns:p14="http://schemas.microsoft.com/office/powerpoint/2010/main" val="115299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D58B29-4516-0E41-9E10-164871924BBC}" type="slidenum">
              <a:rPr lang="en-US" smtClean="0"/>
              <a:t>‹Nr.›</a:t>
            </a:fld>
            <a:endParaRPr lang="en-US" dirty="0"/>
          </a:p>
        </p:txBody>
      </p:sp>
    </p:spTree>
    <p:extLst>
      <p:ext uri="{BB962C8B-B14F-4D97-AF65-F5344CB8AC3E}">
        <p14:creationId xmlns:p14="http://schemas.microsoft.com/office/powerpoint/2010/main" val="5097531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8/4/2022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D58B29-4516-0E41-9E10-164871924BBC}" type="slidenum">
              <a:rPr lang="en-US" smtClean="0"/>
              <a:t>‹Nr.›</a:t>
            </a:fld>
            <a:endParaRPr lang="en-US" dirty="0"/>
          </a:p>
        </p:txBody>
      </p:sp>
    </p:spTree>
    <p:extLst>
      <p:ext uri="{BB962C8B-B14F-4D97-AF65-F5344CB8AC3E}">
        <p14:creationId xmlns:p14="http://schemas.microsoft.com/office/powerpoint/2010/main" val="1109344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584"/>
            <a:ext cx="8434386" cy="6856416"/>
            <a:chOff x="327570" y="4453037"/>
            <a:chExt cx="1539689" cy="1542069"/>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351693" y="5796212"/>
            <a:ext cx="2399704" cy="639921"/>
          </a:xfrm>
          <a:prstGeom prst="rect">
            <a:avLst/>
          </a:prstGeom>
        </p:spPr>
      </p:pic>
      <p:pic>
        <p:nvPicPr>
          <p:cNvPr id="27" name="Picture 26" descr="Logo&#10;&#10;Description automatically generated">
            <a:extLst>
              <a:ext uri="{FF2B5EF4-FFF2-40B4-BE49-F238E27FC236}">
                <a16:creationId xmlns:a16="http://schemas.microsoft.com/office/drawing/2014/main" id="{E10E0821-37F4-E14D-9012-2E63AA7C43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787" y="624119"/>
            <a:ext cx="4095220" cy="2667624"/>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spTree>
    <p:extLst>
      <p:ext uri="{BB962C8B-B14F-4D97-AF65-F5344CB8AC3E}">
        <p14:creationId xmlns:p14="http://schemas.microsoft.com/office/powerpoint/2010/main" val="3225678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with 3 bullets">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592ED0C0-FBC5-C942-99B6-2690A7892ABE}"/>
              </a:ext>
            </a:extLst>
          </p:cNvPr>
          <p:cNvCxnSpPr>
            <a:cxnSpLocks/>
          </p:cNvCxnSpPr>
          <p:nvPr userDrawn="1"/>
        </p:nvCxnSpPr>
        <p:spPr>
          <a:xfrm>
            <a:off x="5300664" y="1577370"/>
            <a:ext cx="945762" cy="0"/>
          </a:xfrm>
          <a:prstGeom prst="line">
            <a:avLst/>
          </a:prstGeom>
          <a:ln w="12700">
            <a:solidFill>
              <a:srgbClr val="00ACA7"/>
            </a:solidFill>
          </a:ln>
        </p:spPr>
        <p:style>
          <a:lnRef idx="1">
            <a:schemeClr val="accent1"/>
          </a:lnRef>
          <a:fillRef idx="0">
            <a:schemeClr val="accent1"/>
          </a:fillRef>
          <a:effectRef idx="0">
            <a:schemeClr val="accent1"/>
          </a:effectRef>
          <a:fontRef idx="minor">
            <a:schemeClr val="tx1"/>
          </a:fontRef>
        </p:style>
      </p:cxnSp>
      <p:sp>
        <p:nvSpPr>
          <p:cNvPr id="30" name="Text Placeholder 25">
            <a:extLst>
              <a:ext uri="{FF2B5EF4-FFF2-40B4-BE49-F238E27FC236}">
                <a16:creationId xmlns:a16="http://schemas.microsoft.com/office/drawing/2014/main" id="{00264E86-7968-674A-99D3-31FAF4C0ECAE}"/>
              </a:ext>
            </a:extLst>
          </p:cNvPr>
          <p:cNvSpPr>
            <a:spLocks noGrp="1"/>
          </p:cNvSpPr>
          <p:nvPr>
            <p:ph type="body" sz="quarter" idx="14" hasCustomPrompt="1"/>
          </p:nvPr>
        </p:nvSpPr>
        <p:spPr>
          <a:xfrm>
            <a:off x="7194910" y="1084658"/>
            <a:ext cx="4481189" cy="968329"/>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8" name="Triangle 27">
            <a:extLst>
              <a:ext uri="{FF2B5EF4-FFF2-40B4-BE49-F238E27FC236}">
                <a16:creationId xmlns:a16="http://schemas.microsoft.com/office/drawing/2014/main" id="{93B93341-B126-F645-B084-3FE3DA57296D}"/>
              </a:ext>
            </a:extLst>
          </p:cNvPr>
          <p:cNvSpPr/>
          <p:nvPr userDrawn="1"/>
        </p:nvSpPr>
        <p:spPr>
          <a:xfrm rot="5400000">
            <a:off x="6153385" y="1139682"/>
            <a:ext cx="1003502" cy="865088"/>
          </a:xfrm>
          <a:prstGeom prst="triangle">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31" name="Text Placeholder 25">
            <a:extLst>
              <a:ext uri="{FF2B5EF4-FFF2-40B4-BE49-F238E27FC236}">
                <a16:creationId xmlns:a16="http://schemas.microsoft.com/office/drawing/2014/main" id="{0C931F30-B6FE-9943-B951-E2DED9B0D238}"/>
              </a:ext>
            </a:extLst>
          </p:cNvPr>
          <p:cNvSpPr>
            <a:spLocks noGrp="1"/>
          </p:cNvSpPr>
          <p:nvPr>
            <p:ph type="body" sz="quarter" idx="15" hasCustomPrompt="1"/>
          </p:nvPr>
        </p:nvSpPr>
        <p:spPr>
          <a:xfrm>
            <a:off x="6217455" y="1281513"/>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62" name="Straight Connector 61">
            <a:extLst>
              <a:ext uri="{FF2B5EF4-FFF2-40B4-BE49-F238E27FC236}">
                <a16:creationId xmlns:a16="http://schemas.microsoft.com/office/drawing/2014/main" id="{BA324DF2-7E71-6C48-9FBB-BCE0BC7F895A}"/>
              </a:ext>
            </a:extLst>
          </p:cNvPr>
          <p:cNvCxnSpPr>
            <a:cxnSpLocks/>
          </p:cNvCxnSpPr>
          <p:nvPr userDrawn="1"/>
        </p:nvCxnSpPr>
        <p:spPr>
          <a:xfrm>
            <a:off x="5300664" y="2771025"/>
            <a:ext cx="945762" cy="0"/>
          </a:xfrm>
          <a:prstGeom prst="line">
            <a:avLst/>
          </a:prstGeom>
          <a:ln w="12700">
            <a:solidFill>
              <a:srgbClr val="E78631"/>
            </a:solidFill>
          </a:ln>
        </p:spPr>
        <p:style>
          <a:lnRef idx="1">
            <a:schemeClr val="accent1"/>
          </a:lnRef>
          <a:fillRef idx="0">
            <a:schemeClr val="accent1"/>
          </a:fillRef>
          <a:effectRef idx="0">
            <a:schemeClr val="accent1"/>
          </a:effectRef>
          <a:fontRef idx="minor">
            <a:schemeClr val="tx1"/>
          </a:fontRef>
        </p:style>
      </p:cxnSp>
      <p:sp>
        <p:nvSpPr>
          <p:cNvPr id="63" name="Text Placeholder 25">
            <a:extLst>
              <a:ext uri="{FF2B5EF4-FFF2-40B4-BE49-F238E27FC236}">
                <a16:creationId xmlns:a16="http://schemas.microsoft.com/office/drawing/2014/main" id="{ED8C6CBF-BE43-1247-9194-62E0AA147ABC}"/>
              </a:ext>
            </a:extLst>
          </p:cNvPr>
          <p:cNvSpPr>
            <a:spLocks noGrp="1"/>
          </p:cNvSpPr>
          <p:nvPr>
            <p:ph type="body" sz="quarter" idx="21" hasCustomPrompt="1"/>
          </p:nvPr>
        </p:nvSpPr>
        <p:spPr>
          <a:xfrm>
            <a:off x="7194910" y="2278313"/>
            <a:ext cx="4481189" cy="968329"/>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4" name="Triangle 63">
            <a:extLst>
              <a:ext uri="{FF2B5EF4-FFF2-40B4-BE49-F238E27FC236}">
                <a16:creationId xmlns:a16="http://schemas.microsoft.com/office/drawing/2014/main" id="{C5D43071-2FE0-BC49-9B71-4EF88E286BE3}"/>
              </a:ext>
            </a:extLst>
          </p:cNvPr>
          <p:cNvSpPr/>
          <p:nvPr userDrawn="1"/>
        </p:nvSpPr>
        <p:spPr>
          <a:xfrm rot="5400000">
            <a:off x="6153385" y="2333337"/>
            <a:ext cx="1003502" cy="865088"/>
          </a:xfrm>
          <a:prstGeom prst="triangle">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65" name="Text Placeholder 25">
            <a:extLst>
              <a:ext uri="{FF2B5EF4-FFF2-40B4-BE49-F238E27FC236}">
                <a16:creationId xmlns:a16="http://schemas.microsoft.com/office/drawing/2014/main" id="{96858A1D-8A19-8B46-9FE0-76564F71DA7D}"/>
              </a:ext>
            </a:extLst>
          </p:cNvPr>
          <p:cNvSpPr>
            <a:spLocks noGrp="1"/>
          </p:cNvSpPr>
          <p:nvPr>
            <p:ph type="body" sz="quarter" idx="22" hasCustomPrompt="1"/>
          </p:nvPr>
        </p:nvSpPr>
        <p:spPr>
          <a:xfrm>
            <a:off x="6217455" y="247516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66" name="Straight Connector 65">
            <a:extLst>
              <a:ext uri="{FF2B5EF4-FFF2-40B4-BE49-F238E27FC236}">
                <a16:creationId xmlns:a16="http://schemas.microsoft.com/office/drawing/2014/main" id="{8E702CA3-67DA-634F-8917-6A5F61AB5A46}"/>
              </a:ext>
            </a:extLst>
          </p:cNvPr>
          <p:cNvCxnSpPr>
            <a:cxnSpLocks/>
          </p:cNvCxnSpPr>
          <p:nvPr userDrawn="1"/>
        </p:nvCxnSpPr>
        <p:spPr>
          <a:xfrm>
            <a:off x="5329635" y="3950392"/>
            <a:ext cx="945762" cy="0"/>
          </a:xfrm>
          <a:prstGeom prst="line">
            <a:avLst/>
          </a:prstGeom>
          <a:ln w="12700">
            <a:solidFill>
              <a:srgbClr val="D6315A"/>
            </a:solidFill>
          </a:ln>
        </p:spPr>
        <p:style>
          <a:lnRef idx="1">
            <a:schemeClr val="accent1"/>
          </a:lnRef>
          <a:fillRef idx="0">
            <a:schemeClr val="accent1"/>
          </a:fillRef>
          <a:effectRef idx="0">
            <a:schemeClr val="accent1"/>
          </a:effectRef>
          <a:fontRef idx="minor">
            <a:schemeClr val="tx1"/>
          </a:fontRef>
        </p:style>
      </p:cxnSp>
      <p:sp>
        <p:nvSpPr>
          <p:cNvPr id="67" name="Text Placeholder 25">
            <a:extLst>
              <a:ext uri="{FF2B5EF4-FFF2-40B4-BE49-F238E27FC236}">
                <a16:creationId xmlns:a16="http://schemas.microsoft.com/office/drawing/2014/main" id="{CA2B1F1A-1B20-CC4C-915C-198DA272D347}"/>
              </a:ext>
            </a:extLst>
          </p:cNvPr>
          <p:cNvSpPr>
            <a:spLocks noGrp="1"/>
          </p:cNvSpPr>
          <p:nvPr>
            <p:ph type="body" sz="quarter" idx="23" hasCustomPrompt="1"/>
          </p:nvPr>
        </p:nvSpPr>
        <p:spPr>
          <a:xfrm>
            <a:off x="7223881" y="3457680"/>
            <a:ext cx="4481189" cy="968329"/>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8" name="Triangle 67">
            <a:extLst>
              <a:ext uri="{FF2B5EF4-FFF2-40B4-BE49-F238E27FC236}">
                <a16:creationId xmlns:a16="http://schemas.microsoft.com/office/drawing/2014/main" id="{D0D2218B-3124-9249-AFC9-17B5AC97C30D}"/>
              </a:ext>
            </a:extLst>
          </p:cNvPr>
          <p:cNvSpPr/>
          <p:nvPr userDrawn="1"/>
        </p:nvSpPr>
        <p:spPr>
          <a:xfrm rot="5400000">
            <a:off x="6182356" y="3512704"/>
            <a:ext cx="1003502" cy="865088"/>
          </a:xfrm>
          <a:prstGeom prst="triangle">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69" name="Text Placeholder 25">
            <a:extLst>
              <a:ext uri="{FF2B5EF4-FFF2-40B4-BE49-F238E27FC236}">
                <a16:creationId xmlns:a16="http://schemas.microsoft.com/office/drawing/2014/main" id="{9AD791BC-9EC2-9144-8E65-CADCFF95D15F}"/>
              </a:ext>
            </a:extLst>
          </p:cNvPr>
          <p:cNvSpPr>
            <a:spLocks noGrp="1"/>
          </p:cNvSpPr>
          <p:nvPr>
            <p:ph type="body" sz="quarter" idx="24" hasCustomPrompt="1"/>
          </p:nvPr>
        </p:nvSpPr>
        <p:spPr>
          <a:xfrm>
            <a:off x="6246426" y="3654535"/>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70" name="Straight Connector 69">
            <a:extLst>
              <a:ext uri="{FF2B5EF4-FFF2-40B4-BE49-F238E27FC236}">
                <a16:creationId xmlns:a16="http://schemas.microsoft.com/office/drawing/2014/main" id="{0DAE1421-BC97-3E46-A19F-06DDB85DD42B}"/>
              </a:ext>
            </a:extLst>
          </p:cNvPr>
          <p:cNvCxnSpPr>
            <a:cxnSpLocks/>
          </p:cNvCxnSpPr>
          <p:nvPr userDrawn="1"/>
        </p:nvCxnSpPr>
        <p:spPr>
          <a:xfrm>
            <a:off x="5329635" y="5144047"/>
            <a:ext cx="945762" cy="0"/>
          </a:xfrm>
          <a:prstGeom prst="line">
            <a:avLst/>
          </a:prstGeom>
          <a:ln w="12700">
            <a:solidFill>
              <a:srgbClr val="00ACA7"/>
            </a:solidFill>
          </a:ln>
        </p:spPr>
        <p:style>
          <a:lnRef idx="1">
            <a:schemeClr val="accent1"/>
          </a:lnRef>
          <a:fillRef idx="0">
            <a:schemeClr val="accent1"/>
          </a:fillRef>
          <a:effectRef idx="0">
            <a:schemeClr val="accent1"/>
          </a:effectRef>
          <a:fontRef idx="minor">
            <a:schemeClr val="tx1"/>
          </a:fontRef>
        </p:style>
      </p:cxnSp>
      <p:sp>
        <p:nvSpPr>
          <p:cNvPr id="71" name="Text Placeholder 25">
            <a:extLst>
              <a:ext uri="{FF2B5EF4-FFF2-40B4-BE49-F238E27FC236}">
                <a16:creationId xmlns:a16="http://schemas.microsoft.com/office/drawing/2014/main" id="{6CD9FCDC-8873-7E40-B19E-E562989FCCF1}"/>
              </a:ext>
            </a:extLst>
          </p:cNvPr>
          <p:cNvSpPr>
            <a:spLocks noGrp="1"/>
          </p:cNvSpPr>
          <p:nvPr>
            <p:ph type="body" sz="quarter" idx="25" hasCustomPrompt="1"/>
          </p:nvPr>
        </p:nvSpPr>
        <p:spPr>
          <a:xfrm>
            <a:off x="7223881" y="4651335"/>
            <a:ext cx="4481189" cy="968329"/>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2" name="Triangle 71">
            <a:extLst>
              <a:ext uri="{FF2B5EF4-FFF2-40B4-BE49-F238E27FC236}">
                <a16:creationId xmlns:a16="http://schemas.microsoft.com/office/drawing/2014/main" id="{FEA159A0-5472-5744-AAA7-56D489030E36}"/>
              </a:ext>
            </a:extLst>
          </p:cNvPr>
          <p:cNvSpPr/>
          <p:nvPr userDrawn="1"/>
        </p:nvSpPr>
        <p:spPr>
          <a:xfrm rot="5400000">
            <a:off x="6182356" y="4706359"/>
            <a:ext cx="1003502" cy="865088"/>
          </a:xfrm>
          <a:prstGeom prst="triangle">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73" name="Text Placeholder 25">
            <a:extLst>
              <a:ext uri="{FF2B5EF4-FFF2-40B4-BE49-F238E27FC236}">
                <a16:creationId xmlns:a16="http://schemas.microsoft.com/office/drawing/2014/main" id="{8B2C0B39-A5A3-BF41-B9A9-D8922F4C2770}"/>
              </a:ext>
            </a:extLst>
          </p:cNvPr>
          <p:cNvSpPr>
            <a:spLocks noGrp="1"/>
          </p:cNvSpPr>
          <p:nvPr>
            <p:ph type="body" sz="quarter" idx="26" hasCustomPrompt="1"/>
          </p:nvPr>
        </p:nvSpPr>
        <p:spPr>
          <a:xfrm>
            <a:off x="6246426" y="484819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0" name="Rectangle 49">
            <a:extLst>
              <a:ext uri="{FF2B5EF4-FFF2-40B4-BE49-F238E27FC236}">
                <a16:creationId xmlns:a16="http://schemas.microsoft.com/office/drawing/2014/main" id="{F3E68E54-018C-7E47-8388-54ADF54F2908}"/>
              </a:ext>
            </a:extLst>
          </p:cNvPr>
          <p:cNvSpPr/>
          <p:nvPr userDrawn="1"/>
        </p:nvSpPr>
        <p:spPr>
          <a:xfrm>
            <a:off x="245788" y="314324"/>
            <a:ext cx="5505289" cy="6243639"/>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0" y="715211"/>
            <a:ext cx="4908281" cy="649186"/>
          </a:xfrm>
          <a:solidFill>
            <a:srgbClr val="E78631"/>
          </a:solidFill>
        </p:spPr>
        <p:txBody>
          <a:bodyPr>
            <a:normAutofit/>
          </a:bodyPr>
          <a:lstStyle>
            <a:lvl1pPr marL="450850"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1" y="1776829"/>
            <a:ext cx="4902027"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Slide - Pink">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121467"/>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6" y="3838277"/>
            <a:ext cx="4358995" cy="1995746"/>
          </a:xfrm>
          <a:prstGeom prst="triangle">
            <a:avLst>
              <a:gd name="adj" fmla="val 100000"/>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4" name="Group 13">
            <a:extLst>
              <a:ext uri="{FF2B5EF4-FFF2-40B4-BE49-F238E27FC236}">
                <a16:creationId xmlns:a16="http://schemas.microsoft.com/office/drawing/2014/main" id="{F3744C63-1D17-D749-8384-9C61D0D48CB0}"/>
              </a:ext>
            </a:extLst>
          </p:cNvPr>
          <p:cNvGrpSpPr/>
          <p:nvPr userDrawn="1"/>
        </p:nvGrpSpPr>
        <p:grpSpPr>
          <a:xfrm flipH="1">
            <a:off x="0" y="6110286"/>
            <a:ext cx="1877348" cy="396639"/>
            <a:chOff x="9324753" y="5969157"/>
            <a:chExt cx="1877348" cy="396639"/>
          </a:xfrm>
        </p:grpSpPr>
        <p:sp>
          <p:nvSpPr>
            <p:cNvPr id="15" name="TextBox 14">
              <a:extLst>
                <a:ext uri="{FF2B5EF4-FFF2-40B4-BE49-F238E27FC236}">
                  <a16:creationId xmlns:a16="http://schemas.microsoft.com/office/drawing/2014/main" id="{FF69AD93-FF59-EE49-A675-1D8C12BC2F7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8EA3AC9-F32C-D145-80DD-7B122D590CAE}"/>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7" name="TextBox 16">
              <a:extLst>
                <a:ext uri="{FF2B5EF4-FFF2-40B4-BE49-F238E27FC236}">
                  <a16:creationId xmlns:a16="http://schemas.microsoft.com/office/drawing/2014/main" id="{F7CF130A-CE1B-9C4E-8D8E-9ED5DBF74E5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8" name="TextBox 17">
              <a:extLst>
                <a:ext uri="{FF2B5EF4-FFF2-40B4-BE49-F238E27FC236}">
                  <a16:creationId xmlns:a16="http://schemas.microsoft.com/office/drawing/2014/main" id="{4B47C643-D4FC-AA46-B59E-4200044CBE6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19" name="Text Placeholder 23">
            <a:extLst>
              <a:ext uri="{FF2B5EF4-FFF2-40B4-BE49-F238E27FC236}">
                <a16:creationId xmlns:a16="http://schemas.microsoft.com/office/drawing/2014/main" id="{7351DDBA-F28A-154D-BD22-8DEB3627A200}"/>
              </a:ext>
            </a:extLst>
          </p:cNvPr>
          <p:cNvSpPr>
            <a:spLocks noGrp="1"/>
          </p:cNvSpPr>
          <p:nvPr>
            <p:ph type="body" sz="quarter" idx="13" hasCustomPrompt="1"/>
          </p:nvPr>
        </p:nvSpPr>
        <p:spPr>
          <a:xfrm>
            <a:off x="768174" y="709438"/>
            <a:ext cx="4570242" cy="697353"/>
          </a:xfrm>
        </p:spPr>
        <p:txBody>
          <a:bodyPr>
            <a:noAutofit/>
          </a:bodyPr>
          <a:lstStyle>
            <a:lvl1pPr marL="0" indent="0" algn="l">
              <a:buNone/>
              <a:defRPr sz="4800" b="1" baseline="0">
                <a:solidFill>
                  <a:schemeClr val="bg1"/>
                </a:solidFill>
                <a:latin typeface="+mn-lt"/>
              </a:defRPr>
            </a:lvl1pPr>
          </a:lstStyle>
          <a:p>
            <a:pPr lvl="0"/>
            <a:r>
              <a:rPr lang="en-US" dirty="0"/>
              <a:t>DIVIDER</a:t>
            </a:r>
          </a:p>
        </p:txBody>
      </p:sp>
      <p:sp>
        <p:nvSpPr>
          <p:cNvPr id="20" name="Text Placeholder 23">
            <a:extLst>
              <a:ext uri="{FF2B5EF4-FFF2-40B4-BE49-F238E27FC236}">
                <a16:creationId xmlns:a16="http://schemas.microsoft.com/office/drawing/2014/main" id="{8DCC8C66-12D3-4448-A059-1001D4A7BFC9}"/>
              </a:ext>
            </a:extLst>
          </p:cNvPr>
          <p:cNvSpPr>
            <a:spLocks noGrp="1"/>
          </p:cNvSpPr>
          <p:nvPr>
            <p:ph type="body" sz="quarter" idx="14" hasCustomPrompt="1"/>
          </p:nvPr>
        </p:nvSpPr>
        <p:spPr>
          <a:xfrm>
            <a:off x="768174" y="1406791"/>
            <a:ext cx="4570242" cy="1193534"/>
          </a:xfrm>
        </p:spPr>
        <p:txBody>
          <a:bodyPr>
            <a:noAutofit/>
          </a:bodyPr>
          <a:lstStyle>
            <a:lvl1pPr marL="0" indent="0" algn="l">
              <a:buNone/>
              <a:defRPr sz="4800" baseline="0">
                <a:solidFill>
                  <a:schemeClr val="bg1"/>
                </a:solidFill>
                <a:latin typeface="+mn-lt"/>
              </a:defRPr>
            </a:lvl1pPr>
          </a:lstStyle>
          <a:p>
            <a:pPr lvl="0"/>
            <a:r>
              <a:rPr lang="en-US" dirty="0"/>
              <a:t>Slide</a:t>
            </a:r>
          </a:p>
        </p:txBody>
      </p:sp>
    </p:spTree>
    <p:extLst>
      <p:ext uri="{BB962C8B-B14F-4D97-AF65-F5344CB8AC3E}">
        <p14:creationId xmlns:p14="http://schemas.microsoft.com/office/powerpoint/2010/main" val="3378874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vider Slide - Blu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121467"/>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6" y="3838277"/>
            <a:ext cx="4358995" cy="1995746"/>
          </a:xfrm>
          <a:prstGeom prst="triangle">
            <a:avLst>
              <a:gd name="adj" fmla="val 100000"/>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4" name="Group 13">
            <a:extLst>
              <a:ext uri="{FF2B5EF4-FFF2-40B4-BE49-F238E27FC236}">
                <a16:creationId xmlns:a16="http://schemas.microsoft.com/office/drawing/2014/main" id="{F3744C63-1D17-D749-8384-9C61D0D48CB0}"/>
              </a:ext>
            </a:extLst>
          </p:cNvPr>
          <p:cNvGrpSpPr/>
          <p:nvPr userDrawn="1"/>
        </p:nvGrpSpPr>
        <p:grpSpPr>
          <a:xfrm flipH="1">
            <a:off x="0" y="6110286"/>
            <a:ext cx="1877348" cy="396639"/>
            <a:chOff x="9324753" y="5969157"/>
            <a:chExt cx="1877348" cy="396639"/>
          </a:xfrm>
        </p:grpSpPr>
        <p:sp>
          <p:nvSpPr>
            <p:cNvPr id="15" name="TextBox 14">
              <a:extLst>
                <a:ext uri="{FF2B5EF4-FFF2-40B4-BE49-F238E27FC236}">
                  <a16:creationId xmlns:a16="http://schemas.microsoft.com/office/drawing/2014/main" id="{FF69AD93-FF59-EE49-A675-1D8C12BC2F7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8EA3AC9-F32C-D145-80DD-7B122D590CAE}"/>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7" name="TextBox 16">
              <a:extLst>
                <a:ext uri="{FF2B5EF4-FFF2-40B4-BE49-F238E27FC236}">
                  <a16:creationId xmlns:a16="http://schemas.microsoft.com/office/drawing/2014/main" id="{F7CF130A-CE1B-9C4E-8D8E-9ED5DBF74E5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8" name="TextBox 17">
              <a:extLst>
                <a:ext uri="{FF2B5EF4-FFF2-40B4-BE49-F238E27FC236}">
                  <a16:creationId xmlns:a16="http://schemas.microsoft.com/office/drawing/2014/main" id="{4B47C643-D4FC-AA46-B59E-4200044CBE6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19" name="Text Placeholder 23">
            <a:extLst>
              <a:ext uri="{FF2B5EF4-FFF2-40B4-BE49-F238E27FC236}">
                <a16:creationId xmlns:a16="http://schemas.microsoft.com/office/drawing/2014/main" id="{7351DDBA-F28A-154D-BD22-8DEB3627A200}"/>
              </a:ext>
            </a:extLst>
          </p:cNvPr>
          <p:cNvSpPr>
            <a:spLocks noGrp="1"/>
          </p:cNvSpPr>
          <p:nvPr>
            <p:ph type="body" sz="quarter" idx="13" hasCustomPrompt="1"/>
          </p:nvPr>
        </p:nvSpPr>
        <p:spPr>
          <a:xfrm>
            <a:off x="768174" y="709438"/>
            <a:ext cx="4570242" cy="697353"/>
          </a:xfrm>
        </p:spPr>
        <p:txBody>
          <a:bodyPr>
            <a:noAutofit/>
          </a:bodyPr>
          <a:lstStyle>
            <a:lvl1pPr marL="0" indent="0" algn="l">
              <a:buNone/>
              <a:defRPr sz="4800" b="1" baseline="0">
                <a:solidFill>
                  <a:schemeClr val="bg1"/>
                </a:solidFill>
                <a:latin typeface="+mn-lt"/>
              </a:defRPr>
            </a:lvl1pPr>
          </a:lstStyle>
          <a:p>
            <a:pPr lvl="0"/>
            <a:r>
              <a:rPr lang="en-US" dirty="0"/>
              <a:t>DIVIDER</a:t>
            </a:r>
          </a:p>
        </p:txBody>
      </p:sp>
      <p:sp>
        <p:nvSpPr>
          <p:cNvPr id="20" name="Text Placeholder 23">
            <a:extLst>
              <a:ext uri="{FF2B5EF4-FFF2-40B4-BE49-F238E27FC236}">
                <a16:creationId xmlns:a16="http://schemas.microsoft.com/office/drawing/2014/main" id="{8DCC8C66-12D3-4448-A059-1001D4A7BFC9}"/>
              </a:ext>
            </a:extLst>
          </p:cNvPr>
          <p:cNvSpPr>
            <a:spLocks noGrp="1"/>
          </p:cNvSpPr>
          <p:nvPr>
            <p:ph type="body" sz="quarter" idx="14" hasCustomPrompt="1"/>
          </p:nvPr>
        </p:nvSpPr>
        <p:spPr>
          <a:xfrm>
            <a:off x="768174" y="1406791"/>
            <a:ext cx="4570242" cy="1193534"/>
          </a:xfrm>
        </p:spPr>
        <p:txBody>
          <a:bodyPr>
            <a:noAutofit/>
          </a:bodyPr>
          <a:lstStyle>
            <a:lvl1pPr marL="0" indent="0" algn="l">
              <a:buNone/>
              <a:defRPr sz="4800" baseline="0">
                <a:solidFill>
                  <a:schemeClr val="bg1"/>
                </a:solidFill>
                <a:latin typeface="+mn-lt"/>
              </a:defRPr>
            </a:lvl1pPr>
          </a:lstStyle>
          <a:p>
            <a:pPr lvl="0"/>
            <a:r>
              <a:rPr lang="en-US" dirty="0"/>
              <a:t>Slide</a:t>
            </a:r>
          </a:p>
        </p:txBody>
      </p:sp>
    </p:spTree>
    <p:extLst>
      <p:ext uri="{BB962C8B-B14F-4D97-AF65-F5344CB8AC3E}">
        <p14:creationId xmlns:p14="http://schemas.microsoft.com/office/powerpoint/2010/main" val="3715288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121467"/>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6" y="3838277"/>
            <a:ext cx="4358995" cy="1995746"/>
          </a:xfrm>
          <a:prstGeom prst="triangle">
            <a:avLst>
              <a:gd name="adj" fmla="val 100000"/>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4" name="Group 13">
            <a:extLst>
              <a:ext uri="{FF2B5EF4-FFF2-40B4-BE49-F238E27FC236}">
                <a16:creationId xmlns:a16="http://schemas.microsoft.com/office/drawing/2014/main" id="{F3744C63-1D17-D749-8384-9C61D0D48CB0}"/>
              </a:ext>
            </a:extLst>
          </p:cNvPr>
          <p:cNvGrpSpPr/>
          <p:nvPr userDrawn="1"/>
        </p:nvGrpSpPr>
        <p:grpSpPr>
          <a:xfrm flipH="1">
            <a:off x="0" y="6110286"/>
            <a:ext cx="1877348" cy="396639"/>
            <a:chOff x="9324753" y="5969157"/>
            <a:chExt cx="1877348" cy="396639"/>
          </a:xfrm>
        </p:grpSpPr>
        <p:sp>
          <p:nvSpPr>
            <p:cNvPr id="15" name="TextBox 14">
              <a:extLst>
                <a:ext uri="{FF2B5EF4-FFF2-40B4-BE49-F238E27FC236}">
                  <a16:creationId xmlns:a16="http://schemas.microsoft.com/office/drawing/2014/main" id="{FF69AD93-FF59-EE49-A675-1D8C12BC2F7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8EA3AC9-F32C-D145-80DD-7B122D590CAE}"/>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7" name="TextBox 16">
              <a:extLst>
                <a:ext uri="{FF2B5EF4-FFF2-40B4-BE49-F238E27FC236}">
                  <a16:creationId xmlns:a16="http://schemas.microsoft.com/office/drawing/2014/main" id="{F7CF130A-CE1B-9C4E-8D8E-9ED5DBF74E5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8" name="TextBox 17">
              <a:extLst>
                <a:ext uri="{FF2B5EF4-FFF2-40B4-BE49-F238E27FC236}">
                  <a16:creationId xmlns:a16="http://schemas.microsoft.com/office/drawing/2014/main" id="{4B47C643-D4FC-AA46-B59E-4200044CBE6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19" name="Text Placeholder 23">
            <a:extLst>
              <a:ext uri="{FF2B5EF4-FFF2-40B4-BE49-F238E27FC236}">
                <a16:creationId xmlns:a16="http://schemas.microsoft.com/office/drawing/2014/main" id="{7351DDBA-F28A-154D-BD22-8DEB3627A200}"/>
              </a:ext>
            </a:extLst>
          </p:cNvPr>
          <p:cNvSpPr>
            <a:spLocks noGrp="1"/>
          </p:cNvSpPr>
          <p:nvPr>
            <p:ph type="body" sz="quarter" idx="13" hasCustomPrompt="1"/>
          </p:nvPr>
        </p:nvSpPr>
        <p:spPr>
          <a:xfrm>
            <a:off x="768174" y="709438"/>
            <a:ext cx="4570242" cy="697353"/>
          </a:xfrm>
        </p:spPr>
        <p:txBody>
          <a:bodyPr>
            <a:noAutofit/>
          </a:bodyPr>
          <a:lstStyle>
            <a:lvl1pPr marL="0" indent="0" algn="l">
              <a:buNone/>
              <a:defRPr sz="4800" b="1" baseline="0">
                <a:solidFill>
                  <a:schemeClr val="bg1"/>
                </a:solidFill>
                <a:latin typeface="+mn-lt"/>
              </a:defRPr>
            </a:lvl1pPr>
          </a:lstStyle>
          <a:p>
            <a:pPr lvl="0"/>
            <a:r>
              <a:rPr lang="en-US" dirty="0"/>
              <a:t>DIVIDER</a:t>
            </a:r>
          </a:p>
        </p:txBody>
      </p:sp>
      <p:sp>
        <p:nvSpPr>
          <p:cNvPr id="20" name="Text Placeholder 23">
            <a:extLst>
              <a:ext uri="{FF2B5EF4-FFF2-40B4-BE49-F238E27FC236}">
                <a16:creationId xmlns:a16="http://schemas.microsoft.com/office/drawing/2014/main" id="{8DCC8C66-12D3-4448-A059-1001D4A7BFC9}"/>
              </a:ext>
            </a:extLst>
          </p:cNvPr>
          <p:cNvSpPr>
            <a:spLocks noGrp="1"/>
          </p:cNvSpPr>
          <p:nvPr>
            <p:ph type="body" sz="quarter" idx="14" hasCustomPrompt="1"/>
          </p:nvPr>
        </p:nvSpPr>
        <p:spPr>
          <a:xfrm>
            <a:off x="768174" y="1406791"/>
            <a:ext cx="4570242" cy="1193534"/>
          </a:xfrm>
        </p:spPr>
        <p:txBody>
          <a:bodyPr>
            <a:noAutofit/>
          </a:bodyPr>
          <a:lstStyle>
            <a:lvl1pPr marL="0" indent="0" algn="l">
              <a:buNone/>
              <a:defRPr sz="4800" baseline="0">
                <a:solidFill>
                  <a:schemeClr val="bg1"/>
                </a:solidFill>
                <a:latin typeface="+mn-lt"/>
              </a:defRPr>
            </a:lvl1pPr>
          </a:lstStyle>
          <a:p>
            <a:pPr lvl="0"/>
            <a:r>
              <a:rPr lang="en-US" dirty="0"/>
              <a:t>Slide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1171222" cy="844269"/>
          </a:xfrm>
        </p:spPr>
        <p:txBody>
          <a:bodyPr>
            <a:normAutofit/>
          </a:bodyPr>
          <a:lstStyle>
            <a:lvl1pPr marL="0" indent="0" algn="l">
              <a:buNone/>
              <a:defRPr sz="3600" b="1">
                <a:solidFill>
                  <a:srgbClr val="5E5E5E"/>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30"/>
            <a:ext cx="11156987" cy="3537886"/>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32" name="Group 31">
            <a:extLst>
              <a:ext uri="{FF2B5EF4-FFF2-40B4-BE49-F238E27FC236}">
                <a16:creationId xmlns:a16="http://schemas.microsoft.com/office/drawing/2014/main" id="{FFBF8643-57D3-7944-A3AE-BA50E01A8EBF}"/>
              </a:ext>
            </a:extLst>
          </p:cNvPr>
          <p:cNvGrpSpPr/>
          <p:nvPr userDrawn="1"/>
        </p:nvGrpSpPr>
        <p:grpSpPr>
          <a:xfrm>
            <a:off x="10314649" y="5867562"/>
            <a:ext cx="1877348" cy="396639"/>
            <a:chOff x="9324753" y="5969157"/>
            <a:chExt cx="1877348" cy="396639"/>
          </a:xfrm>
        </p:grpSpPr>
        <p:sp>
          <p:nvSpPr>
            <p:cNvPr id="33" name="TextBox 32">
              <a:extLst>
                <a:ext uri="{FF2B5EF4-FFF2-40B4-BE49-F238E27FC236}">
                  <a16:creationId xmlns:a16="http://schemas.microsoft.com/office/drawing/2014/main" id="{D19B82AF-477C-B546-8FCB-87228C610530}"/>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4" name="TextBox 33">
              <a:extLst>
                <a:ext uri="{FF2B5EF4-FFF2-40B4-BE49-F238E27FC236}">
                  <a16:creationId xmlns:a16="http://schemas.microsoft.com/office/drawing/2014/main" id="{FEE9ECFF-F0FF-6E40-86EB-E1A555B4F906}"/>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5" name="TextBox 34">
              <a:extLst>
                <a:ext uri="{FF2B5EF4-FFF2-40B4-BE49-F238E27FC236}">
                  <a16:creationId xmlns:a16="http://schemas.microsoft.com/office/drawing/2014/main" id="{BCE501B5-644C-CF44-9A5E-A55B12EA9FBC}"/>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6" name="TextBox 35">
              <a:extLst>
                <a:ext uri="{FF2B5EF4-FFF2-40B4-BE49-F238E27FC236}">
                  <a16:creationId xmlns:a16="http://schemas.microsoft.com/office/drawing/2014/main" id="{AAAD12E8-6672-DC45-A40B-17266F1CF35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26656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8/4/2022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‹Nr.›</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80" r:id="rId4"/>
    <p:sldLayoutId id="2147483665" r:id="rId5"/>
    <p:sldLayoutId id="2147483685" r:id="rId6"/>
    <p:sldLayoutId id="2147483686" r:id="rId7"/>
    <p:sldLayoutId id="2147483667" r:id="rId8"/>
    <p:sldLayoutId id="2147483683" r:id="rId9"/>
    <p:sldLayoutId id="2147483688" r:id="rId10"/>
    <p:sldLayoutId id="2147483662" r:id="rId11"/>
    <p:sldLayoutId id="2147483689" r:id="rId12"/>
    <p:sldLayoutId id="2147483687" r:id="rId13"/>
    <p:sldLayoutId id="2147483684" r:id="rId14"/>
    <p:sldLayoutId id="2147483690" r:id="rId15"/>
    <p:sldLayoutId id="2147483691" r:id="rId16"/>
    <p:sldLayoutId id="2147483661" r:id="rId17"/>
    <p:sldLayoutId id="2147483692" r:id="rId18"/>
    <p:sldLayoutId id="2147483693" r:id="rId19"/>
    <p:sldLayoutId id="2147483679" r:id="rId20"/>
    <p:sldLayoutId id="2147483694" r:id="rId21"/>
    <p:sldLayoutId id="2147483695" r:id="rId22"/>
    <p:sldLayoutId id="2147483652" r:id="rId23"/>
    <p:sldLayoutId id="2147483696" r:id="rId24"/>
    <p:sldLayoutId id="2147483697" r:id="rId25"/>
    <p:sldLayoutId id="2147483673" r:id="rId26"/>
    <p:sldLayoutId id="2147483698" r:id="rId27"/>
    <p:sldLayoutId id="2147483699" r:id="rId28"/>
    <p:sldLayoutId id="2147483677" r:id="rId29"/>
    <p:sldLayoutId id="2147483676" r:id="rId30"/>
    <p:sldLayoutId id="2147483700" r:id="rId31"/>
    <p:sldLayoutId id="2147483702" r:id="rId32"/>
    <p:sldLayoutId id="2147483703" r:id="rId33"/>
    <p:sldLayoutId id="2147483701" r:id="rId34"/>
    <p:sldLayoutId id="2147483669" r:id="rId35"/>
    <p:sldLayoutId id="2147483656" r:id="rId36"/>
    <p:sldLayoutId id="2147483657" r:id="rId37"/>
    <p:sldLayoutId id="2147483658" r:id="rId3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www.redi-school.org/" TargetMode="External"/><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hyperlink" Target="https://de.redi-school.org/berlin-women-program" TargetMode="Externa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s://www.loom.com/education" TargetMode="External"/><Relationship Id="rId2" Type="http://schemas.openxmlformats.org/officeDocument/2006/relationships/hyperlink" Target="https://www.screencastify.com/" TargetMode="External"/><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hyperlink" Target="https://help.flipgrid.com/hc/en-us/articles/360045940833-Screen-Recording-How-to-record-your-screen-using-the-Flipgrid-camera"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answers.microsoft.com/en-us" TargetMode="Externa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discussions.apple.com/welcome" TargetMode="Externa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 Id="rId4" Type="http://schemas.openxmlformats.org/officeDocument/2006/relationships/image" Target="../media/image28.sv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techfugees.com/" TargetMode="External"/><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0.jpe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digitaltravellers.org/sheet/basic-troubleshooting-techniques/?download=pdf" TargetMode="External"/><Relationship Id="rId1" Type="http://schemas.openxmlformats.org/officeDocument/2006/relationships/slideLayout" Target="../slideLayouts/slideLayout12.xml"/><Relationship Id="rId5" Type="http://schemas.openxmlformats.org/officeDocument/2006/relationships/image" Target="../media/image34.sv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COMPUTERVIRUS-WHAT%20to%20do.pdf" TargetMode="External"/><Relationship Id="rId1" Type="http://schemas.openxmlformats.org/officeDocument/2006/relationships/slideLayout" Target="../slideLayouts/slideLayout17.xml"/><Relationship Id="rId5" Type="http://schemas.openxmlformats.org/officeDocument/2006/relationships/image" Target="../media/image34.sv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includeher.eu/" TargetMode="External"/><Relationship Id="rId1" Type="http://schemas.openxmlformats.org/officeDocument/2006/relationships/slideLayout" Target="../slideLayouts/slideLayout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jpeg"/></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linkedin.com/learning/" TargetMode="Externa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hyperlink" Target="https://www.udemy.com/" TargetMode="External"/><Relationship Id="rId2" Type="http://schemas.openxmlformats.org/officeDocument/2006/relationships/image" Target="../media/image42.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coursera.org/" TargetMode="Externa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skillshare.com/" TargetMode="Externa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9.xml"/><Relationship Id="rId5" Type="http://schemas.openxmlformats.org/officeDocument/2006/relationships/image" Target="../media/image46.png"/><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hyperlink" Target="https://pitcherific.com/" TargetMode="External"/><Relationship Id="rId7" Type="http://schemas.openxmlformats.org/officeDocument/2006/relationships/image" Target="../media/image44.png"/><Relationship Id="rId2" Type="http://schemas.openxmlformats.org/officeDocument/2006/relationships/hyperlink" Target="https://www.canva.com/create/presentations/" TargetMode="External"/><Relationship Id="rId1" Type="http://schemas.openxmlformats.org/officeDocument/2006/relationships/slideLayout" Target="../slideLayouts/slideLayout31.xml"/><Relationship Id="rId6" Type="http://schemas.openxmlformats.org/officeDocument/2006/relationships/image" Target="../media/image47.png"/><Relationship Id="rId5" Type="http://schemas.openxmlformats.org/officeDocument/2006/relationships/hyperlink" Target="https://www.haikudeck.com/" TargetMode="External"/><Relationship Id="rId4" Type="http://schemas.openxmlformats.org/officeDocument/2006/relationships/hyperlink" Target="https://www.visme.co/" TargetMode="External"/><Relationship Id="rId9"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g"/><Relationship Id="rId1" Type="http://schemas.openxmlformats.org/officeDocument/2006/relationships/slideLayout" Target="../slideLayouts/slideLayout17.xml"/><Relationship Id="rId4" Type="http://schemas.openxmlformats.org/officeDocument/2006/relationships/hyperlink" Target="https://www.haikudeck.com/"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1.png"/><Relationship Id="rId1" Type="http://schemas.openxmlformats.org/officeDocument/2006/relationships/slideLayout" Target="../slideLayouts/slideLayout18.xml"/><Relationship Id="rId4" Type="http://schemas.openxmlformats.org/officeDocument/2006/relationships/hyperlink" Target="https://www.canva.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2.jpg"/><Relationship Id="rId1" Type="http://schemas.openxmlformats.org/officeDocument/2006/relationships/slideLayout" Target="../slideLayouts/slideLayout19.xml"/><Relationship Id="rId4" Type="http://schemas.openxmlformats.org/officeDocument/2006/relationships/hyperlink" Target="https://www.visme.co/"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19.xml"/><Relationship Id="rId4" Type="http://schemas.openxmlformats.org/officeDocument/2006/relationships/hyperlink" Target="https://pitcherific.com/"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hyperlink" Target="https://ec.europa.eu/info/strategy/priorities-2019-2024/europe-fit-digital-age/europes-digital-decade-digital-targets-2030_en" TargetMode="External"/><Relationship Id="rId2" Type="http://schemas.openxmlformats.org/officeDocument/2006/relationships/image" Target="../media/image55.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https://thevisionworks.brilliantassessments.com/Home/Index/?responseCode=Ez1FOEzD5sM3xt11PYI6%2fQ%3d%3d" TargetMode="External"/><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hyperlink" Target="http://www.fczb.de/" TargetMode="External"/><Relationship Id="rId2" Type="http://schemas.openxmlformats.org/officeDocument/2006/relationships/image" Target="../media/image65.png"/><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hyperlink" Target="http://www.includeher.eu/" TargetMode="Externa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hyperlink" Target="http://www.zoom.u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26699B-F1B2-F143-B2BC-17CF1E1A2645}"/>
              </a:ext>
            </a:extLst>
          </p:cNvPr>
          <p:cNvSpPr>
            <a:spLocks noGrp="1"/>
          </p:cNvSpPr>
          <p:nvPr>
            <p:ph type="body" sz="quarter" idx="13"/>
          </p:nvPr>
        </p:nvSpPr>
        <p:spPr>
          <a:xfrm>
            <a:off x="622169" y="709438"/>
            <a:ext cx="4570242" cy="697353"/>
          </a:xfrm>
        </p:spPr>
        <p:txBody>
          <a:bodyPr/>
          <a:lstStyle/>
          <a:p>
            <a:r>
              <a:rPr lang="de-DE" dirty="0"/>
              <a:t>Willkommen zu</a:t>
            </a:r>
            <a:endParaRPr lang="en-US" dirty="0"/>
          </a:p>
        </p:txBody>
      </p:sp>
      <p:sp>
        <p:nvSpPr>
          <p:cNvPr id="3" name="Text Placeholder 2">
            <a:extLst>
              <a:ext uri="{FF2B5EF4-FFF2-40B4-BE49-F238E27FC236}">
                <a16:creationId xmlns:a16="http://schemas.microsoft.com/office/drawing/2014/main" id="{940E6239-8785-3C4F-B574-52C35FDA1FB0}"/>
              </a:ext>
            </a:extLst>
          </p:cNvPr>
          <p:cNvSpPr>
            <a:spLocks noGrp="1"/>
          </p:cNvSpPr>
          <p:nvPr>
            <p:ph type="body" sz="quarter" idx="14"/>
          </p:nvPr>
        </p:nvSpPr>
        <p:spPr>
          <a:xfrm>
            <a:off x="622169" y="1533687"/>
            <a:ext cx="4639832" cy="2484074"/>
          </a:xfrm>
        </p:spPr>
        <p:txBody>
          <a:bodyPr vert="horz" lIns="91440" tIns="45720" rIns="91440" bIns="45720" rtlCol="0" anchor="t">
            <a:noAutofit/>
          </a:bodyPr>
          <a:lstStyle/>
          <a:p>
            <a:r>
              <a:rPr lang="hr-BA" sz="3600" b="1" dirty="0">
                <a:solidFill>
                  <a:srgbClr val="F5B020"/>
                </a:solidFill>
              </a:rPr>
              <a:t>Modul </a:t>
            </a:r>
            <a:r>
              <a:rPr lang="en-IE" sz="3600" b="1" dirty="0">
                <a:solidFill>
                  <a:srgbClr val="F5B020"/>
                </a:solidFill>
              </a:rPr>
              <a:t>5</a:t>
            </a:r>
            <a:r>
              <a:rPr lang="hr-BA" sz="3600" b="1" dirty="0">
                <a:solidFill>
                  <a:srgbClr val="F5B020"/>
                </a:solidFill>
              </a:rPr>
              <a:t> </a:t>
            </a:r>
            <a:endParaRPr lang="en-IE" sz="3600" b="1" dirty="0">
              <a:solidFill>
                <a:srgbClr val="F5B020"/>
              </a:solidFill>
            </a:endParaRPr>
          </a:p>
          <a:p>
            <a:r>
              <a:rPr lang="de-DE" sz="4400" b="1" dirty="0">
                <a:solidFill>
                  <a:srgbClr val="F5B020"/>
                </a:solidFill>
              </a:rPr>
              <a:t>Lösung technischer</a:t>
            </a:r>
          </a:p>
          <a:p>
            <a:r>
              <a:rPr lang="de-DE" sz="4400" b="1" dirty="0">
                <a:solidFill>
                  <a:srgbClr val="F5B020"/>
                </a:solidFill>
                <a:cs typeface="Calibri"/>
              </a:rPr>
              <a:t>Probleme</a:t>
            </a:r>
          </a:p>
          <a:p>
            <a:endParaRPr lang="en-US" sz="4400" b="1" dirty="0">
              <a:solidFill>
                <a:srgbClr val="F5B020"/>
              </a:solidFill>
            </a:endParaRPr>
          </a:p>
          <a:p>
            <a:r>
              <a:rPr lang="en-IE" sz="2400" dirty="0"/>
              <a:t>Teil </a:t>
            </a:r>
            <a:r>
              <a:rPr lang="de-DE" sz="2400" dirty="0"/>
              <a:t>unserer</a:t>
            </a:r>
          </a:p>
          <a:p>
            <a:r>
              <a:rPr lang="hr-BA" sz="2400" dirty="0"/>
              <a:t>INCLUDE HER </a:t>
            </a:r>
            <a:r>
              <a:rPr lang="de-DE" sz="2400" dirty="0"/>
              <a:t>digitalen Entwicklungsressourcen </a:t>
            </a:r>
            <a:endParaRPr lang="en-US" sz="2400" dirty="0"/>
          </a:p>
        </p:txBody>
      </p:sp>
      <p:pic>
        <p:nvPicPr>
          <p:cNvPr id="6" name="Picture Placeholder 5">
            <a:extLst>
              <a:ext uri="{FF2B5EF4-FFF2-40B4-BE49-F238E27FC236}">
                <a16:creationId xmlns:a16="http://schemas.microsoft.com/office/drawing/2014/main" id="{94D00351-1607-5E4E-8DAF-6923770D301E}"/>
              </a:ext>
            </a:extLst>
          </p:cNvPr>
          <p:cNvPicPr>
            <a:picLocks noGrp="1" noChangeAspect="1"/>
          </p:cNvPicPr>
          <p:nvPr>
            <p:ph type="pic" sz="quarter" idx="19"/>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rcRect/>
          <a:stretch/>
        </p:blipFill>
        <p:spPr>
          <a:xfrm>
            <a:off x="5338416" y="0"/>
            <a:ext cx="5905501" cy="6858000"/>
          </a:xfrm>
        </p:spPr>
      </p:pic>
      <p:pic>
        <p:nvPicPr>
          <p:cNvPr id="5" name="Picture 4">
            <a:extLst>
              <a:ext uri="{FF2B5EF4-FFF2-40B4-BE49-F238E27FC236}">
                <a16:creationId xmlns:a16="http://schemas.microsoft.com/office/drawing/2014/main" id="{B7A4EB36-CAB7-49D5-AF6B-772D64A5E36A}"/>
              </a:ext>
            </a:extLst>
          </p:cNvPr>
          <p:cNvPicPr>
            <a:picLocks noChangeAspect="1"/>
          </p:cNvPicPr>
          <p:nvPr/>
        </p:nvPicPr>
        <p:blipFill>
          <a:blip r:embed="rId5"/>
          <a:stretch>
            <a:fillRect/>
          </a:stretch>
        </p:blipFill>
        <p:spPr>
          <a:xfrm>
            <a:off x="8869680" y="-26722"/>
            <a:ext cx="3322320" cy="2298893"/>
          </a:xfrm>
          <a:prstGeom prst="rect">
            <a:avLst/>
          </a:prstGeom>
        </p:spPr>
      </p:pic>
      <p:sp>
        <p:nvSpPr>
          <p:cNvPr id="7" name="Rectangle 6">
            <a:extLst>
              <a:ext uri="{FF2B5EF4-FFF2-40B4-BE49-F238E27FC236}">
                <a16:creationId xmlns:a16="http://schemas.microsoft.com/office/drawing/2014/main" id="{F81B916A-2501-4D04-BE35-A656A8897EE5}"/>
              </a:ext>
            </a:extLst>
          </p:cNvPr>
          <p:cNvSpPr/>
          <p:nvPr/>
        </p:nvSpPr>
        <p:spPr>
          <a:xfrm>
            <a:off x="1935016" y="6031883"/>
            <a:ext cx="3326985" cy="707886"/>
          </a:xfrm>
          <a:prstGeom prst="rect">
            <a:avLst/>
          </a:prstGeom>
        </p:spPr>
        <p:txBody>
          <a:bodyPr wrap="square">
            <a:spAutoFit/>
          </a:bodyPr>
          <a:lstStyle/>
          <a:p>
            <a:pPr algn="r"/>
            <a:r>
              <a:rPr lang="de-DE" sz="800" dirty="0">
                <a:solidFill>
                  <a:srgbClr val="5E5E5E"/>
                </a:solidFill>
                <a:latin typeface="+mj-lt"/>
              </a:rPr>
              <a:t>Dieses Programm wurde mit Unterstützung der Europäischen Kommission finanziert. Die Verantwortung für diese Veröffentlichung (Mitteilung) trägt allein der Verfasser; die Kommission übernimmt keine Verantwortung für die weitere Verwendung der darin enthaltenen Angaben.</a:t>
            </a:r>
          </a:p>
          <a:p>
            <a:pPr algn="r"/>
            <a:r>
              <a:rPr lang="en-IE" sz="800" dirty="0">
                <a:solidFill>
                  <a:srgbClr val="5E5E5E"/>
                </a:solidFill>
                <a:latin typeface="+mj-lt"/>
              </a:rPr>
              <a:t>2020-1-DE01-KA203-005668 </a:t>
            </a:r>
            <a:endParaRPr lang="en-US" sz="800" dirty="0">
              <a:solidFill>
                <a:srgbClr val="5E5E5E"/>
              </a:solidFill>
              <a:latin typeface="+mj-lt"/>
            </a:endParaRPr>
          </a:p>
        </p:txBody>
      </p:sp>
      <p:pic>
        <p:nvPicPr>
          <p:cNvPr id="9" name="Picture 8">
            <a:extLst>
              <a:ext uri="{FF2B5EF4-FFF2-40B4-BE49-F238E27FC236}">
                <a16:creationId xmlns:a16="http://schemas.microsoft.com/office/drawing/2014/main" id="{1891A330-B03C-446C-9D66-741A53C7275C}"/>
              </a:ext>
            </a:extLst>
          </p:cNvPr>
          <p:cNvPicPr>
            <a:picLocks noChangeAspect="1"/>
          </p:cNvPicPr>
          <p:nvPr/>
        </p:nvPicPr>
        <p:blipFill>
          <a:blip r:embed="rId6"/>
          <a:stretch>
            <a:fillRect/>
          </a:stretch>
        </p:blipFill>
        <p:spPr>
          <a:xfrm>
            <a:off x="0" y="5977769"/>
            <a:ext cx="2047875" cy="762000"/>
          </a:xfrm>
          <a:prstGeom prst="rect">
            <a:avLst/>
          </a:prstGeom>
        </p:spPr>
      </p:pic>
    </p:spTree>
    <p:extLst>
      <p:ext uri="{BB962C8B-B14F-4D97-AF65-F5344CB8AC3E}">
        <p14:creationId xmlns:p14="http://schemas.microsoft.com/office/powerpoint/2010/main" val="2974978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red computer with a black keyboard&#10;&#10;Description automatically generated with low confidence">
            <a:extLst>
              <a:ext uri="{FF2B5EF4-FFF2-40B4-BE49-F238E27FC236}">
                <a16:creationId xmlns:a16="http://schemas.microsoft.com/office/drawing/2014/main" id="{418F9E4E-586C-47DD-AC75-BFB3418E152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04321" y="1225485"/>
            <a:ext cx="5466304" cy="4200525"/>
          </a:xfrm>
          <a:prstGeom prst="rect">
            <a:avLst/>
          </a:prstGeom>
        </p:spPr>
      </p:pic>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a:xfrm>
            <a:off x="1520211" y="261268"/>
            <a:ext cx="10600546" cy="953429"/>
          </a:xfrm>
        </p:spPr>
        <p:txBody>
          <a:bodyPr>
            <a:normAutofit/>
          </a:bodyPr>
          <a:lstStyle/>
          <a:p>
            <a:r>
              <a:rPr lang="de-DE" dirty="0"/>
              <a:t>Definition der Arten von technischen Problemen</a:t>
            </a:r>
          </a:p>
        </p:txBody>
      </p:sp>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14"/>
          </p:nvPr>
        </p:nvSpPr>
        <p:spPr>
          <a:xfrm>
            <a:off x="490196" y="1225485"/>
            <a:ext cx="6183981" cy="5276979"/>
          </a:xfrm>
        </p:spPr>
        <p:txBody>
          <a:bodyPr/>
          <a:lstStyle/>
          <a:p>
            <a:pPr algn="l" fontAlgn="base"/>
            <a:r>
              <a:rPr lang="en-US" sz="2000" b="1" i="0" dirty="0">
                <a:solidFill>
                  <a:srgbClr val="00ACA7"/>
                </a:solidFill>
                <a:effectLst/>
              </a:rPr>
              <a:t>1</a:t>
            </a:r>
            <a:r>
              <a:rPr lang="de-DE" sz="2000" b="1" i="0" dirty="0">
                <a:solidFill>
                  <a:srgbClr val="00ACA7"/>
                </a:solidFill>
                <a:effectLst/>
              </a:rPr>
              <a:t>. Unterschiedliche Gerätefähigkeiten und Anweisungen</a:t>
            </a:r>
          </a:p>
          <a:p>
            <a:pPr fontAlgn="base"/>
            <a:r>
              <a:rPr lang="de-DE" sz="2000" dirty="0">
                <a:solidFill>
                  <a:schemeClr val="bg2">
                    <a:lumMod val="25000"/>
                  </a:schemeClr>
                </a:solidFill>
              </a:rPr>
              <a:t>Unterschiedliche Geräte können unterschiedlich Leistungen erbringen. Wenn Lernende unterschiedliche Geräte benutzen, müssen die Lehrkräfte manchmal mehrere Anleitungen für die unterschiedlichen Geräte geben.</a:t>
            </a:r>
            <a:endParaRPr lang="en-US" sz="2000" b="0" i="0" dirty="0">
              <a:solidFill>
                <a:schemeClr val="bg2">
                  <a:lumMod val="25000"/>
                </a:schemeClr>
              </a:solidFill>
              <a:effectLst/>
            </a:endParaRPr>
          </a:p>
          <a:p>
            <a:pPr fontAlgn="base"/>
            <a:r>
              <a:rPr lang="en-US" sz="2000" b="1" dirty="0">
                <a:solidFill>
                  <a:srgbClr val="00ACA7"/>
                </a:solidFill>
              </a:rPr>
              <a:t>2</a:t>
            </a:r>
            <a:r>
              <a:rPr lang="en-US" sz="2000" b="1" i="0" dirty="0">
                <a:solidFill>
                  <a:srgbClr val="00ACA7"/>
                </a:solidFill>
                <a:effectLst/>
              </a:rPr>
              <a:t>. </a:t>
            </a:r>
            <a:r>
              <a:rPr lang="de-DE" sz="2000" b="1" dirty="0">
                <a:solidFill>
                  <a:srgbClr val="00ACA7"/>
                </a:solidFill>
              </a:rPr>
              <a:t>Lerne</a:t>
            </a:r>
            <a:r>
              <a:rPr lang="de-DE" sz="2000" b="1" i="0" dirty="0">
                <a:solidFill>
                  <a:srgbClr val="00ACA7"/>
                </a:solidFill>
                <a:effectLst/>
              </a:rPr>
              <a:t>nde lassen sich leicht </a:t>
            </a:r>
            <a:r>
              <a:rPr lang="de-DE" sz="2000" b="1" dirty="0">
                <a:solidFill>
                  <a:srgbClr val="00ACA7"/>
                </a:solidFill>
              </a:rPr>
              <a:t>ablenken</a:t>
            </a:r>
          </a:p>
          <a:p>
            <a:pPr fontAlgn="base"/>
            <a:r>
              <a:rPr lang="de-DE" sz="2000" dirty="0">
                <a:solidFill>
                  <a:schemeClr val="tx1"/>
                </a:solidFill>
              </a:rPr>
              <a:t>Menschen können durch Benachrichtigungen auf den Geräten abgelenkt werden. Um Ablenkungen zu vermeiden, können Benachrichtigungen stumm geschaltet werden. Die Geräte können auch in den Stummmodus geschaltet werden. Es ist gut für das Wohlbefinden, nicht mehrere Aufgaben gleichzeitig zu erledigen.</a:t>
            </a:r>
            <a:endParaRPr lang="en-US" sz="2000" i="0" dirty="0">
              <a:solidFill>
                <a:schemeClr val="tx1"/>
              </a:solidFill>
              <a:effectLst/>
            </a:endParaRPr>
          </a:p>
        </p:txBody>
      </p:sp>
      <p:sp>
        <p:nvSpPr>
          <p:cNvPr id="6" name="TextBox 5">
            <a:extLst>
              <a:ext uri="{FF2B5EF4-FFF2-40B4-BE49-F238E27FC236}">
                <a16:creationId xmlns:a16="http://schemas.microsoft.com/office/drawing/2014/main" id="{D16810AE-9ADF-47F7-BFD2-4D894A25C6C8}"/>
              </a:ext>
            </a:extLst>
          </p:cNvPr>
          <p:cNvSpPr txBox="1"/>
          <p:nvPr/>
        </p:nvSpPr>
        <p:spPr>
          <a:xfrm>
            <a:off x="5950683" y="6593893"/>
            <a:ext cx="6306632" cy="246221"/>
          </a:xfrm>
          <a:prstGeom prst="rect">
            <a:avLst/>
          </a:prstGeom>
          <a:noFill/>
        </p:spPr>
        <p:txBody>
          <a:bodyPr wrap="square" rtlCol="0">
            <a:spAutoFit/>
          </a:bodyPr>
          <a:lstStyle/>
          <a:p>
            <a:r>
              <a:rPr lang="en-IE" sz="1000" dirty="0"/>
              <a:t>QUELLE: https://theconversation.com/ten-reasons-teachers-can-struggle-to-use-technology-in-the-classroom-101114</a:t>
            </a:r>
          </a:p>
        </p:txBody>
      </p:sp>
    </p:spTree>
    <p:extLst>
      <p:ext uri="{BB962C8B-B14F-4D97-AF65-F5344CB8AC3E}">
        <p14:creationId xmlns:p14="http://schemas.microsoft.com/office/powerpoint/2010/main" val="2339016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a:xfrm>
            <a:off x="1520211" y="261268"/>
            <a:ext cx="10600546" cy="953429"/>
          </a:xfrm>
        </p:spPr>
        <p:txBody>
          <a:bodyPr>
            <a:normAutofit/>
          </a:bodyPr>
          <a:lstStyle/>
          <a:p>
            <a:r>
              <a:rPr lang="de-DE" dirty="0"/>
              <a:t>Definition der Arten von technischen Problemen</a:t>
            </a:r>
          </a:p>
        </p:txBody>
      </p:sp>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14"/>
          </p:nvPr>
        </p:nvSpPr>
        <p:spPr>
          <a:xfrm>
            <a:off x="673078" y="874796"/>
            <a:ext cx="11276962" cy="5276979"/>
          </a:xfrm>
        </p:spPr>
        <p:txBody>
          <a:bodyPr/>
          <a:lstStyle/>
          <a:p>
            <a:pPr algn="l" fontAlgn="base"/>
            <a:r>
              <a:rPr lang="en-US" b="1" i="0" dirty="0">
                <a:solidFill>
                  <a:srgbClr val="00ACA7"/>
                </a:solidFill>
                <a:effectLst/>
              </a:rPr>
              <a:t>3. </a:t>
            </a:r>
            <a:r>
              <a:rPr lang="de-DE" b="1" i="0" dirty="0">
                <a:solidFill>
                  <a:srgbClr val="00ACA7"/>
                </a:solidFill>
                <a:effectLst/>
              </a:rPr>
              <a:t>Technologie kann Unterrichtszeit und -ablauf beeinträchtigen</a:t>
            </a:r>
            <a:endParaRPr lang="en-US" b="1" i="0" dirty="0">
              <a:solidFill>
                <a:srgbClr val="00ACA7"/>
              </a:solidFill>
              <a:effectLst/>
            </a:endParaRPr>
          </a:p>
          <a:p>
            <a:pPr fontAlgn="base"/>
            <a:r>
              <a:rPr lang="de-DE" dirty="0">
                <a:solidFill>
                  <a:schemeClr val="tx1"/>
                </a:solidFill>
              </a:rPr>
              <a:t>Wenn zu viele verschiedene Technologien benutzt werden, kann durch regelmäßige Absprachen die Unterrichtszeit verkürzt werden. Deshalb ist es wichtig die Technologien vorher einzuschränken. Wenn Du Dich durch die Technologie gestört fühlst, sprich mit Deinen Lehrkräften darüber.</a:t>
            </a:r>
          </a:p>
          <a:p>
            <a:pPr fontAlgn="base"/>
            <a:r>
              <a:rPr lang="en-US" b="1" i="0" dirty="0">
                <a:solidFill>
                  <a:srgbClr val="00ACA7"/>
                </a:solidFill>
                <a:effectLst/>
              </a:rPr>
              <a:t>4. </a:t>
            </a:r>
            <a:r>
              <a:rPr lang="hr-BA" b="1" i="0" dirty="0">
                <a:solidFill>
                  <a:srgbClr val="00ACA7"/>
                </a:solidFill>
                <a:effectLst/>
              </a:rPr>
              <a:t>Pannen, Bugs und Fehlfunktionen</a:t>
            </a:r>
          </a:p>
          <a:p>
            <a:pPr algn="l" fontAlgn="base"/>
            <a:r>
              <a:rPr lang="de-DE" dirty="0">
                <a:solidFill>
                  <a:schemeClr val="bg2">
                    <a:lumMod val="25000"/>
                  </a:schemeClr>
                </a:solidFill>
              </a:rPr>
              <a:t>Technologie kann kaputt gehen. Das haben wir alle schon erlebt. Sowohl Software als auch Hardware müssen irgendwann einmal repariert werden. Einige Störungen können leicht behoben werden, für andere brauchen wir vielleicht professionelle Hilfe. </a:t>
            </a:r>
          </a:p>
          <a:p>
            <a:pPr fontAlgn="base"/>
            <a:r>
              <a:rPr lang="en-US" b="1" i="0" dirty="0">
                <a:solidFill>
                  <a:srgbClr val="00ACA7"/>
                </a:solidFill>
                <a:effectLst/>
              </a:rPr>
              <a:t>5. </a:t>
            </a:r>
            <a:r>
              <a:rPr lang="de-DE" b="1" i="0" dirty="0">
                <a:solidFill>
                  <a:srgbClr val="00ACA7"/>
                </a:solidFill>
                <a:effectLst/>
              </a:rPr>
              <a:t>Nicht jeder hat Technik zu </a:t>
            </a:r>
            <a:r>
              <a:rPr lang="de-DE" b="1" dirty="0">
                <a:solidFill>
                  <a:srgbClr val="00ACA7"/>
                </a:solidFill>
              </a:rPr>
              <a:t>Hause</a:t>
            </a:r>
          </a:p>
          <a:p>
            <a:pPr fontAlgn="base"/>
            <a:r>
              <a:rPr lang="de-DE" dirty="0">
                <a:solidFill>
                  <a:schemeClr val="tx1"/>
                </a:solidFill>
              </a:rPr>
              <a:t>Durch COVID-19 sind mittlerweile viele Menschen besser mit Computern und einem Internetzugang ausgestattet. Es gibt aber Lernende und Lehrende, die Zuhause nicht gut ausgestattet sind. Die Lernenden sollten ermutigt werden, ihre Lehrenden über die technischen Probleme zu Hause zu informieren.</a:t>
            </a:r>
            <a:endParaRPr lang="en-US" i="0" dirty="0">
              <a:solidFill>
                <a:schemeClr val="tx1"/>
              </a:solidFill>
              <a:effectLst/>
            </a:endParaRPr>
          </a:p>
        </p:txBody>
      </p:sp>
      <p:sp>
        <p:nvSpPr>
          <p:cNvPr id="4" name="TextBox 3">
            <a:extLst>
              <a:ext uri="{FF2B5EF4-FFF2-40B4-BE49-F238E27FC236}">
                <a16:creationId xmlns:a16="http://schemas.microsoft.com/office/drawing/2014/main" id="{8A3D65D4-704E-473D-BA8D-6A42403954A9}"/>
              </a:ext>
            </a:extLst>
          </p:cNvPr>
          <p:cNvSpPr txBox="1"/>
          <p:nvPr/>
        </p:nvSpPr>
        <p:spPr>
          <a:xfrm>
            <a:off x="5917475" y="6513252"/>
            <a:ext cx="6579378" cy="246221"/>
          </a:xfrm>
          <a:prstGeom prst="rect">
            <a:avLst/>
          </a:prstGeom>
          <a:noFill/>
        </p:spPr>
        <p:txBody>
          <a:bodyPr wrap="square" rtlCol="0">
            <a:spAutoFit/>
          </a:bodyPr>
          <a:lstStyle/>
          <a:p>
            <a:r>
              <a:rPr lang="en-IE" sz="1000" dirty="0"/>
              <a:t>QUELLE: https://theconversation.com/ten-reasons-teachers-can-struggle-to-use-technology-in-the-classroom-101114</a:t>
            </a:r>
          </a:p>
        </p:txBody>
      </p:sp>
    </p:spTree>
    <p:extLst>
      <p:ext uri="{BB962C8B-B14F-4D97-AF65-F5344CB8AC3E}">
        <p14:creationId xmlns:p14="http://schemas.microsoft.com/office/powerpoint/2010/main" val="1893744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A9CB2A-BDB8-4216-AAE5-0453AF584468}"/>
              </a:ext>
            </a:extLst>
          </p:cNvPr>
          <p:cNvSpPr>
            <a:spLocks noGrp="1"/>
          </p:cNvSpPr>
          <p:nvPr>
            <p:ph type="body" sz="quarter" idx="13"/>
          </p:nvPr>
        </p:nvSpPr>
        <p:spPr/>
        <p:txBody>
          <a:bodyPr>
            <a:normAutofit fontScale="92500"/>
          </a:bodyPr>
          <a:lstStyle/>
          <a:p>
            <a:r>
              <a:rPr lang="de-DE" dirty="0"/>
              <a:t>Fallstudie</a:t>
            </a:r>
            <a:r>
              <a:rPr lang="hr-BA" dirty="0"/>
              <a:t>: </a:t>
            </a:r>
            <a:r>
              <a:rPr lang="de-DE" dirty="0"/>
              <a:t>ReDI Schule für digitale Integration</a:t>
            </a:r>
            <a:endParaRPr lang="hr-BA" dirty="0"/>
          </a:p>
          <a:p>
            <a:r>
              <a:rPr lang="de-DE" sz="2800" b="0" dirty="0"/>
              <a:t>ReDI ist eine gemeinnützige technische Schule, die hochwertige Programmier- und Computergrundkurse anbietet, um ihren Studierenden wertvolle digitale Fähigkeiten zu vermitteln.</a:t>
            </a:r>
            <a:endParaRPr lang="hr-BA" sz="2800" b="0" dirty="0"/>
          </a:p>
        </p:txBody>
      </p:sp>
      <p:sp>
        <p:nvSpPr>
          <p:cNvPr id="3" name="Text Placeholder 2">
            <a:extLst>
              <a:ext uri="{FF2B5EF4-FFF2-40B4-BE49-F238E27FC236}">
                <a16:creationId xmlns:a16="http://schemas.microsoft.com/office/drawing/2014/main" id="{AA3D5F70-7643-420A-88C1-D20DF66F9047}"/>
              </a:ext>
            </a:extLst>
          </p:cNvPr>
          <p:cNvSpPr>
            <a:spLocks noGrp="1"/>
          </p:cNvSpPr>
          <p:nvPr>
            <p:ph type="body" sz="quarter" idx="14"/>
          </p:nvPr>
        </p:nvSpPr>
        <p:spPr>
          <a:xfrm>
            <a:off x="299235" y="4510213"/>
            <a:ext cx="11593530" cy="1335519"/>
          </a:xfrm>
        </p:spPr>
        <p:txBody>
          <a:bodyPr/>
          <a:lstStyle/>
          <a:p>
            <a:r>
              <a:rPr lang="de-DE" dirty="0"/>
              <a:t>ReDi ist sich der zusätzlichen Schwierigkeiten für Frauen in der digitalen Welt bewusst und bietet daher spezielle Lernumgebungen und geeignete Themen für sie an. </a:t>
            </a:r>
            <a:endParaRPr lang="en-US" dirty="0"/>
          </a:p>
        </p:txBody>
      </p:sp>
      <p:pic>
        <p:nvPicPr>
          <p:cNvPr id="6" name="Bildplatzhalter 5"/>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a:xfrm>
            <a:off x="5629276" y="0"/>
            <a:ext cx="6562724" cy="4234375"/>
          </a:xfrm>
          <a:prstGeom prst="rect">
            <a:avLst/>
          </a:prstGeom>
        </p:spPr>
      </p:pic>
      <p:sp>
        <p:nvSpPr>
          <p:cNvPr id="5" name="TextBox 4">
            <a:extLst>
              <a:ext uri="{FF2B5EF4-FFF2-40B4-BE49-F238E27FC236}">
                <a16:creationId xmlns:a16="http://schemas.microsoft.com/office/drawing/2014/main" id="{92D96D3A-DA10-4B9F-AAA6-AA6B7380CCC9}"/>
              </a:ext>
            </a:extLst>
          </p:cNvPr>
          <p:cNvSpPr txBox="1"/>
          <p:nvPr/>
        </p:nvSpPr>
        <p:spPr>
          <a:xfrm>
            <a:off x="2580499" y="5661066"/>
            <a:ext cx="6097554" cy="461665"/>
          </a:xfrm>
          <a:prstGeom prst="rect">
            <a:avLst/>
          </a:prstGeom>
          <a:noFill/>
        </p:spPr>
        <p:txBody>
          <a:bodyPr wrap="square">
            <a:spAutoFit/>
          </a:bodyPr>
          <a:lstStyle/>
          <a:p>
            <a:r>
              <a:rPr lang="en-GB" sz="2400" b="1" dirty="0">
                <a:solidFill>
                  <a:schemeClr val="bg2">
                    <a:lumMod val="50000"/>
                  </a:schemeClr>
                </a:solidFill>
              </a:rPr>
              <a:t>BESUCHE</a:t>
            </a:r>
            <a:r>
              <a:rPr lang="en-GB" sz="2400" dirty="0">
                <a:solidFill>
                  <a:schemeClr val="bg2">
                    <a:lumMod val="50000"/>
                  </a:schemeClr>
                </a:solidFill>
              </a:rPr>
              <a:t> </a:t>
            </a:r>
            <a:r>
              <a:rPr lang="hr-BA" sz="2400" dirty="0">
                <a:solidFill>
                  <a:schemeClr val="bg2">
                    <a:lumMod val="50000"/>
                  </a:schemeClr>
                </a:solidFill>
              </a:rPr>
              <a:t> </a:t>
            </a:r>
            <a:r>
              <a:rPr lang="hr-BA" sz="2400" dirty="0">
                <a:solidFill>
                  <a:schemeClr val="bg2">
                    <a:lumMod val="50000"/>
                  </a:schemeClr>
                </a:solidFill>
                <a:hlinkClick r:id="rId3"/>
              </a:rPr>
              <a:t>https://www.redi-school.org/</a:t>
            </a:r>
            <a:r>
              <a:rPr lang="en-GB" sz="2400" dirty="0">
                <a:solidFill>
                  <a:schemeClr val="bg2">
                    <a:lumMod val="50000"/>
                  </a:schemeClr>
                </a:solidFill>
              </a:rPr>
              <a:t> </a:t>
            </a:r>
            <a:endParaRPr lang="en-US" sz="2400" dirty="0">
              <a:solidFill>
                <a:schemeClr val="bg2">
                  <a:lumMod val="50000"/>
                </a:schemeClr>
              </a:solidFill>
            </a:endParaRPr>
          </a:p>
        </p:txBody>
      </p:sp>
    </p:spTree>
    <p:extLst>
      <p:ext uri="{BB962C8B-B14F-4D97-AF65-F5344CB8AC3E}">
        <p14:creationId xmlns:p14="http://schemas.microsoft.com/office/powerpoint/2010/main" val="2812963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8647DA-BAC9-423C-B97E-68A3C926E2B8}"/>
              </a:ext>
            </a:extLst>
          </p:cNvPr>
          <p:cNvSpPr>
            <a:spLocks noGrp="1"/>
          </p:cNvSpPr>
          <p:nvPr>
            <p:ph type="body" sz="quarter" idx="13"/>
          </p:nvPr>
        </p:nvSpPr>
        <p:spPr/>
        <p:txBody>
          <a:bodyPr/>
          <a:lstStyle/>
          <a:p>
            <a:r>
              <a:rPr lang="hr-BA" dirty="0"/>
              <a:t>Wie funktioniert das...</a:t>
            </a:r>
          </a:p>
          <a:p>
            <a:endParaRPr lang="en-US" dirty="0"/>
          </a:p>
        </p:txBody>
      </p:sp>
      <p:sp>
        <p:nvSpPr>
          <p:cNvPr id="3" name="Text Placeholder 2">
            <a:extLst>
              <a:ext uri="{FF2B5EF4-FFF2-40B4-BE49-F238E27FC236}">
                <a16:creationId xmlns:a16="http://schemas.microsoft.com/office/drawing/2014/main" id="{8502294A-8561-473A-BC21-5520859F1F22}"/>
              </a:ext>
            </a:extLst>
          </p:cNvPr>
          <p:cNvSpPr>
            <a:spLocks noGrp="1"/>
          </p:cNvSpPr>
          <p:nvPr>
            <p:ph type="body" sz="quarter" idx="14"/>
          </p:nvPr>
        </p:nvSpPr>
        <p:spPr/>
        <p:txBody>
          <a:bodyPr/>
          <a:lstStyle/>
          <a:p>
            <a:pPr marL="342900" indent="-342900">
              <a:buFont typeface="Wingdings" panose="05000000000000000000" pitchFamily="2" charset="2"/>
              <a:buChar char="ü"/>
            </a:pPr>
            <a:r>
              <a:rPr lang="de-DE" dirty="0"/>
              <a:t>Die ReDI-Schule bietet kostenlos eine hochwertige technische Ausbildung und die Vermittlung von Soft Skills</a:t>
            </a:r>
            <a:endParaRPr lang="hr-BA" dirty="0"/>
          </a:p>
          <a:p>
            <a:pPr marL="342900" indent="-342900">
              <a:buFont typeface="Wingdings" panose="05000000000000000000" pitchFamily="2" charset="2"/>
              <a:buChar char="ü"/>
            </a:pPr>
            <a:r>
              <a:rPr lang="de-DE" dirty="0"/>
              <a:t>Den Lernenden werden Laptops und bei Bedarf Kinderbetreuung zur Verfügung gestellt</a:t>
            </a:r>
          </a:p>
          <a:p>
            <a:pPr marL="342900" indent="-342900">
              <a:buFont typeface="Wingdings" panose="05000000000000000000" pitchFamily="2" charset="2"/>
              <a:buChar char="ü"/>
            </a:pPr>
            <a:r>
              <a:rPr lang="de-DE" dirty="0"/>
              <a:t>Die Schule bietet sieben verschiedene Kurse speziell für Frauen an, darunter Kurse für Webdesign und Programmieren</a:t>
            </a:r>
          </a:p>
          <a:p>
            <a:pPr marL="342900" indent="-342900">
              <a:buFont typeface="Wingdings" panose="05000000000000000000" pitchFamily="2" charset="2"/>
              <a:buChar char="ü"/>
            </a:pPr>
            <a:r>
              <a:rPr lang="de-DE" dirty="0"/>
              <a:t>Die Lehrerenden sind allesamt Technikexperten und arbeiten ehrenamtlich an der Schule</a:t>
            </a:r>
          </a:p>
          <a:p>
            <a:pPr marL="342900" indent="-342900">
              <a:buFont typeface="Wingdings" panose="05000000000000000000" pitchFamily="2" charset="2"/>
              <a:buChar char="ü"/>
            </a:pPr>
            <a:r>
              <a:rPr lang="de-DE" dirty="0"/>
              <a:t>Bitte klicke auf den </a:t>
            </a:r>
            <a:r>
              <a:rPr lang="de-DE" dirty="0">
                <a:hlinkClick r:id="rId2"/>
              </a:rPr>
              <a:t>Link</a:t>
            </a:r>
            <a:r>
              <a:rPr lang="de-DE" dirty="0"/>
              <a:t> und sehe Dir das Video an, um mehr über das Projekt zu erfahren</a:t>
            </a:r>
            <a:endParaRPr lang="en-US" dirty="0"/>
          </a:p>
        </p:txBody>
      </p:sp>
    </p:spTree>
    <p:extLst>
      <p:ext uri="{BB962C8B-B14F-4D97-AF65-F5344CB8AC3E}">
        <p14:creationId xmlns:p14="http://schemas.microsoft.com/office/powerpoint/2010/main" val="3603593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4A0832-8369-49FC-AFE4-168DA39D5554}"/>
              </a:ext>
            </a:extLst>
          </p:cNvPr>
          <p:cNvSpPr>
            <a:spLocks noGrp="1"/>
          </p:cNvSpPr>
          <p:nvPr>
            <p:ph type="body" sz="quarter" idx="14"/>
          </p:nvPr>
        </p:nvSpPr>
        <p:spPr/>
        <p:txBody>
          <a:bodyPr>
            <a:normAutofit fontScale="85000" lnSpcReduction="20000"/>
          </a:bodyPr>
          <a:lstStyle/>
          <a:p>
            <a:r>
              <a:rPr lang="hr-BA" dirty="0"/>
              <a:t>„</a:t>
            </a:r>
            <a:endParaRPr lang="en-US" dirty="0"/>
          </a:p>
        </p:txBody>
      </p:sp>
      <p:sp>
        <p:nvSpPr>
          <p:cNvPr id="3" name="Text Placeholder 2">
            <a:extLst>
              <a:ext uri="{FF2B5EF4-FFF2-40B4-BE49-F238E27FC236}">
                <a16:creationId xmlns:a16="http://schemas.microsoft.com/office/drawing/2014/main" id="{52FE4F2E-20B5-47E9-B8B0-F90A7A6A86B1}"/>
              </a:ext>
            </a:extLst>
          </p:cNvPr>
          <p:cNvSpPr>
            <a:spLocks noGrp="1"/>
          </p:cNvSpPr>
          <p:nvPr>
            <p:ph type="body" sz="quarter" idx="13"/>
          </p:nvPr>
        </p:nvSpPr>
        <p:spPr/>
        <p:txBody>
          <a:bodyPr/>
          <a:lstStyle/>
          <a:p>
            <a:r>
              <a:rPr lang="de-DE" dirty="0"/>
              <a:t>Wir unterrichten Technologie, um Barrieren abzubauen und die digitalen Führungskräfte von morgen zu vernetzen.</a:t>
            </a:r>
          </a:p>
        </p:txBody>
      </p:sp>
      <p:sp>
        <p:nvSpPr>
          <p:cNvPr id="4" name="Text Placeholder 3">
            <a:extLst>
              <a:ext uri="{FF2B5EF4-FFF2-40B4-BE49-F238E27FC236}">
                <a16:creationId xmlns:a16="http://schemas.microsoft.com/office/drawing/2014/main" id="{46349BB6-2626-4519-AEB5-4798BB9C3C08}"/>
              </a:ext>
            </a:extLst>
          </p:cNvPr>
          <p:cNvSpPr>
            <a:spLocks noGrp="1"/>
          </p:cNvSpPr>
          <p:nvPr>
            <p:ph type="body" sz="quarter" idx="15"/>
          </p:nvPr>
        </p:nvSpPr>
        <p:spPr/>
        <p:txBody>
          <a:bodyPr>
            <a:normAutofit fontScale="92500" lnSpcReduction="10000"/>
          </a:bodyPr>
          <a:lstStyle/>
          <a:p>
            <a:r>
              <a:rPr lang="hr-BA" dirty="0"/>
              <a:t>„</a:t>
            </a:r>
            <a:endParaRPr lang="en-US" dirty="0"/>
          </a:p>
        </p:txBody>
      </p:sp>
      <p:pic>
        <p:nvPicPr>
          <p:cNvPr id="6" name="Bildplatzhalter 5"/>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a:xfrm>
            <a:off x="6636934" y="493143"/>
            <a:ext cx="4346223" cy="5238751"/>
          </a:xfrm>
          <a:prstGeom prst="rect">
            <a:avLst/>
          </a:prstGeom>
        </p:spPr>
      </p:pic>
    </p:spTree>
    <p:extLst>
      <p:ext uri="{BB962C8B-B14F-4D97-AF65-F5344CB8AC3E}">
        <p14:creationId xmlns:p14="http://schemas.microsoft.com/office/powerpoint/2010/main" val="423759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EBB5DA-5864-A248-921B-3A8EF69C24D6}"/>
              </a:ext>
            </a:extLst>
          </p:cNvPr>
          <p:cNvSpPr>
            <a:spLocks noGrp="1"/>
          </p:cNvSpPr>
          <p:nvPr>
            <p:ph type="body" sz="quarter" idx="13"/>
          </p:nvPr>
        </p:nvSpPr>
        <p:spPr>
          <a:xfrm>
            <a:off x="358084" y="726545"/>
            <a:ext cx="5737916" cy="2109176"/>
          </a:xfrm>
        </p:spPr>
        <p:txBody>
          <a:bodyPr/>
          <a:lstStyle/>
          <a:p>
            <a:r>
              <a:rPr lang="en-US" sz="4600" dirty="0"/>
              <a:t>2. </a:t>
            </a:r>
            <a:r>
              <a:rPr lang="de-DE" sz="4600" dirty="0"/>
              <a:t>Lösung technischer Probleme</a:t>
            </a:r>
          </a:p>
          <a:p>
            <a:endParaRPr lang="en-US" dirty="0"/>
          </a:p>
          <a:p>
            <a:endParaRPr lang="en-US" dirty="0"/>
          </a:p>
          <a:p>
            <a:endParaRPr lang="en-US" dirty="0"/>
          </a:p>
          <a:p>
            <a:endParaRPr lang="en-US" dirty="0"/>
          </a:p>
        </p:txBody>
      </p:sp>
      <p:pic>
        <p:nvPicPr>
          <p:cNvPr id="6" name="Picture Placeholder 5" descr="A person sitting at a table working on a computer&#10;&#10;Description automatically generated with medium confidence">
            <a:extLst>
              <a:ext uri="{FF2B5EF4-FFF2-40B4-BE49-F238E27FC236}">
                <a16:creationId xmlns:a16="http://schemas.microsoft.com/office/drawing/2014/main" id="{EFE26E30-FEF2-1741-A812-3B8DBFBEBFA2}"/>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42384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1272027" y="541487"/>
            <a:ext cx="9168928" cy="697353"/>
          </a:xfrm>
        </p:spPr>
        <p:txBody>
          <a:bodyPr/>
          <a:lstStyle/>
          <a:p>
            <a:pPr algn="ctr"/>
            <a:r>
              <a:rPr lang="de-DE" sz="3200" dirty="0"/>
              <a:t>Wichtige Definitionen</a:t>
            </a:r>
            <a:endParaRPr lang="en-IE" sz="3200" dirty="0"/>
          </a:p>
          <a:p>
            <a:pPr algn="ctr"/>
            <a:endParaRPr lang="en-US" sz="3200" dirty="0"/>
          </a:p>
        </p:txBody>
      </p:sp>
      <p:sp>
        <p:nvSpPr>
          <p:cNvPr id="4" name="Text Placeholder 3">
            <a:extLst>
              <a:ext uri="{FF2B5EF4-FFF2-40B4-BE49-F238E27FC236}">
                <a16:creationId xmlns:a16="http://schemas.microsoft.com/office/drawing/2014/main" id="{7F97C7A2-7BE3-4B2A-8D86-F1B202926899}"/>
              </a:ext>
            </a:extLst>
          </p:cNvPr>
          <p:cNvSpPr>
            <a:spLocks noGrp="1"/>
          </p:cNvSpPr>
          <p:nvPr>
            <p:ph type="body" sz="quarter" idx="14"/>
          </p:nvPr>
        </p:nvSpPr>
        <p:spPr>
          <a:xfrm>
            <a:off x="741007" y="1388469"/>
            <a:ext cx="10709987" cy="3743707"/>
          </a:xfrm>
        </p:spPr>
        <p:txBody>
          <a:bodyPr/>
          <a:lstStyle/>
          <a:p>
            <a:pPr marL="285750" indent="-285750">
              <a:buFont typeface="Arial" panose="020B0604020202020204" pitchFamily="34" charset="0"/>
              <a:buChar char="•"/>
            </a:pPr>
            <a:r>
              <a:rPr lang="de-DE" sz="2400" i="0" dirty="0">
                <a:effectLst/>
              </a:rPr>
              <a:t>Die </a:t>
            </a:r>
            <a:r>
              <a:rPr lang="de-DE" sz="2400" b="1" i="0" dirty="0">
                <a:effectLst/>
              </a:rPr>
              <a:t>Fehlersuche</a:t>
            </a:r>
            <a:r>
              <a:rPr lang="de-DE" sz="2400" i="0" dirty="0">
                <a:effectLst/>
              </a:rPr>
              <a:t> ist ein systematischer Ansatz zur Problemlösung. Sie wird häufig verwendet, um Probleme mit komplexen Maschinen, Elektronik, Computern und Softwaresystemen zu finden und zu beheben.</a:t>
            </a:r>
          </a:p>
          <a:p>
            <a:pPr marL="285750" indent="-285750">
              <a:buFont typeface="Arial" panose="020B0604020202020204" pitchFamily="34" charset="0"/>
              <a:buChar char="•"/>
            </a:pPr>
            <a:r>
              <a:rPr lang="de-DE" sz="2400" i="0" dirty="0">
                <a:effectLst/>
              </a:rPr>
              <a:t>Ein </a:t>
            </a:r>
            <a:r>
              <a:rPr lang="de-DE" sz="2400" b="1" i="0" dirty="0">
                <a:effectLst/>
              </a:rPr>
              <a:t>Forum</a:t>
            </a:r>
            <a:r>
              <a:rPr lang="de-DE" sz="2400" i="0" dirty="0">
                <a:effectLst/>
              </a:rPr>
              <a:t> ist ein Ort, eine Situation oder eine Gruppe, in der Menschen Ideen austauschen und Fragen diskutieren. </a:t>
            </a:r>
            <a:r>
              <a:rPr lang="de-DE" sz="2400" dirty="0"/>
              <a:t>T</a:t>
            </a:r>
            <a:r>
              <a:rPr lang="de-DE" sz="2400" i="0" dirty="0">
                <a:effectLst/>
              </a:rPr>
              <a:t>echnologische Fragen werden sehr häufig diskutiert.</a:t>
            </a:r>
            <a:endParaRPr lang="en-US" sz="6000" dirty="0"/>
          </a:p>
        </p:txBody>
      </p:sp>
    </p:spTree>
    <p:extLst>
      <p:ext uri="{BB962C8B-B14F-4D97-AF65-F5344CB8AC3E}">
        <p14:creationId xmlns:p14="http://schemas.microsoft.com/office/powerpoint/2010/main" val="267392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p:txBody>
          <a:bodyPr>
            <a:normAutofit/>
          </a:bodyPr>
          <a:lstStyle/>
          <a:p>
            <a:r>
              <a:rPr lang="de-DE" dirty="0">
                <a:solidFill>
                  <a:schemeClr val="bg1">
                    <a:lumMod val="50000"/>
                  </a:schemeClr>
                </a:solidFill>
              </a:rPr>
              <a:t>Fehlerbehebung bei technischen Problemen</a:t>
            </a:r>
          </a:p>
        </p:txBody>
      </p:sp>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14"/>
          </p:nvPr>
        </p:nvSpPr>
        <p:spPr>
          <a:xfrm>
            <a:off x="515901" y="1484596"/>
            <a:ext cx="6393946" cy="4699388"/>
          </a:xfrm>
        </p:spPr>
        <p:txBody>
          <a:bodyPr/>
          <a:lstStyle/>
          <a:p>
            <a:r>
              <a:rPr lang="de-DE" sz="2200" dirty="0">
                <a:solidFill>
                  <a:schemeClr val="bg1">
                    <a:lumMod val="50000"/>
                  </a:schemeClr>
                </a:solidFill>
              </a:rPr>
              <a:t>Die Technologie ermöglicht Fernunterricht. Sie war ein Rettungsanker für die Verbindung mit den Lernenden während der Pandemie. Sie kann aber auch Probleme bereiten, wenn Störungen auftreten.</a:t>
            </a:r>
          </a:p>
          <a:p>
            <a:r>
              <a:rPr lang="de-DE" sz="2200" dirty="0">
                <a:solidFill>
                  <a:schemeClr val="bg1">
                    <a:lumMod val="50000"/>
                  </a:schemeClr>
                </a:solidFill>
              </a:rPr>
              <a:t>Wenn die Lernenden die Grundlagen der Problemlösung mit Tablets und Laptops erlernen, können sie sich selbst helfen, wenn etwas schief läuft.</a:t>
            </a:r>
          </a:p>
          <a:p>
            <a:r>
              <a:rPr lang="de-DE" sz="2200" b="0" i="0" dirty="0">
                <a:solidFill>
                  <a:schemeClr val="bg1">
                    <a:lumMod val="50000"/>
                  </a:schemeClr>
                </a:solidFill>
                <a:effectLst/>
              </a:rPr>
              <a:t>Der Problemlösungsprozess besteht aus vier Schritten:</a:t>
            </a:r>
          </a:p>
          <a:p>
            <a:pPr>
              <a:lnSpc>
                <a:spcPct val="100000"/>
              </a:lnSpc>
              <a:spcBef>
                <a:spcPts val="0"/>
              </a:spcBef>
            </a:pPr>
            <a:endParaRPr lang="en-US" b="0" i="0" dirty="0">
              <a:solidFill>
                <a:schemeClr val="bg1">
                  <a:lumMod val="50000"/>
                </a:schemeClr>
              </a:solidFill>
              <a:effectLst/>
              <a:latin typeface="canada-type-gibson"/>
            </a:endParaRPr>
          </a:p>
          <a:p>
            <a:pPr algn="just">
              <a:lnSpc>
                <a:spcPct val="100000"/>
              </a:lnSpc>
              <a:spcBef>
                <a:spcPts val="0"/>
              </a:spcBef>
            </a:pPr>
            <a:r>
              <a:rPr lang="de-DE" b="1" i="0" dirty="0">
                <a:solidFill>
                  <a:srgbClr val="E78631"/>
                </a:solidFill>
                <a:effectLst/>
                <a:latin typeface="canada-type-gibson"/>
              </a:rPr>
              <a:t>- Definieren 		- Vorbereiten</a:t>
            </a:r>
          </a:p>
          <a:p>
            <a:pPr algn="just">
              <a:lnSpc>
                <a:spcPct val="100000"/>
              </a:lnSpc>
              <a:spcBef>
                <a:spcPts val="0"/>
              </a:spcBef>
            </a:pPr>
            <a:r>
              <a:rPr lang="de-DE" b="1" i="0" dirty="0">
                <a:solidFill>
                  <a:srgbClr val="E78631"/>
                </a:solidFill>
                <a:effectLst/>
                <a:latin typeface="canada-type-gibson"/>
              </a:rPr>
              <a:t>- Ausprobieren 	- Reflektieren</a:t>
            </a:r>
            <a:endParaRPr lang="de-DE" b="1" i="0" dirty="0">
              <a:solidFill>
                <a:srgbClr val="E78631"/>
              </a:solidFill>
              <a:effectLst/>
            </a:endParaRPr>
          </a:p>
          <a:p>
            <a:endParaRPr lang="en-US" dirty="0">
              <a:solidFill>
                <a:schemeClr val="bg2">
                  <a:lumMod val="25000"/>
                </a:schemeClr>
              </a:solidFill>
            </a:endParaRPr>
          </a:p>
        </p:txBody>
      </p:sp>
      <p:pic>
        <p:nvPicPr>
          <p:cNvPr id="5" name="Picture 4" descr="A picture containing icon&#10;&#10;Description automatically generated">
            <a:extLst>
              <a:ext uri="{FF2B5EF4-FFF2-40B4-BE49-F238E27FC236}">
                <a16:creationId xmlns:a16="http://schemas.microsoft.com/office/drawing/2014/main" id="{FB7A41FB-978E-45EC-84B3-7F0C71A26C1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94655" y="1776829"/>
            <a:ext cx="4143203" cy="4143203"/>
          </a:xfrm>
          <a:prstGeom prst="rect">
            <a:avLst/>
          </a:prstGeom>
        </p:spPr>
      </p:pic>
      <p:sp>
        <p:nvSpPr>
          <p:cNvPr id="6" name="TextBox 5">
            <a:extLst>
              <a:ext uri="{FF2B5EF4-FFF2-40B4-BE49-F238E27FC236}">
                <a16:creationId xmlns:a16="http://schemas.microsoft.com/office/drawing/2014/main" id="{C83EF951-F0AA-493C-B4C0-5A45A014C57D}"/>
              </a:ext>
            </a:extLst>
          </p:cNvPr>
          <p:cNvSpPr txBox="1"/>
          <p:nvPr/>
        </p:nvSpPr>
        <p:spPr>
          <a:xfrm>
            <a:off x="6279734" y="6357211"/>
            <a:ext cx="6099142" cy="261610"/>
          </a:xfrm>
          <a:prstGeom prst="rect">
            <a:avLst/>
          </a:prstGeom>
          <a:noFill/>
        </p:spPr>
        <p:txBody>
          <a:bodyPr wrap="square" rtlCol="0">
            <a:spAutoFit/>
          </a:bodyPr>
          <a:lstStyle/>
          <a:p>
            <a:r>
              <a:rPr lang="en-IE" sz="1100" dirty="0"/>
              <a:t>QUELLE: https://www.edutopia.org/article/how-help-students-troubleshoot-technology-problems</a:t>
            </a:r>
          </a:p>
        </p:txBody>
      </p:sp>
    </p:spTree>
    <p:extLst>
      <p:ext uri="{BB962C8B-B14F-4D97-AF65-F5344CB8AC3E}">
        <p14:creationId xmlns:p14="http://schemas.microsoft.com/office/powerpoint/2010/main" val="493320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a:xfrm>
            <a:off x="1218556" y="364962"/>
            <a:ext cx="10600546" cy="953429"/>
          </a:xfrm>
        </p:spPr>
        <p:txBody>
          <a:bodyPr>
            <a:normAutofit/>
          </a:bodyPr>
          <a:lstStyle/>
          <a:p>
            <a:r>
              <a:rPr lang="de-DE" dirty="0"/>
              <a:t>Der Problemlösungsprozess</a:t>
            </a:r>
          </a:p>
        </p:txBody>
      </p:sp>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14"/>
          </p:nvPr>
        </p:nvSpPr>
        <p:spPr>
          <a:xfrm>
            <a:off x="5495827" y="1437463"/>
            <a:ext cx="6205342" cy="4755947"/>
          </a:xfrm>
        </p:spPr>
        <p:txBody>
          <a:bodyPr/>
          <a:lstStyle/>
          <a:p>
            <a:pPr algn="l"/>
            <a:r>
              <a:rPr lang="de-DE" b="1" i="0" dirty="0">
                <a:solidFill>
                  <a:srgbClr val="E78631"/>
                </a:solidFill>
                <a:effectLst/>
              </a:rPr>
              <a:t>1. Das Problem definieren</a:t>
            </a:r>
          </a:p>
          <a:p>
            <a:r>
              <a:rPr lang="de-DE" dirty="0"/>
              <a:t>Wenn ein Problem auftritt, muss es zuerst benannt werden. Wenn du Hilfe brauchst, müssen viele Fragen zu dem Problem gestellt und beantwortet werden. Um das Problem gut zu lösen, muss die helfende Person viel Wissen über das Problem von Dir bekommen. Du kannst auch Bildschirmfotos machen. Einige Lehrkräfte erstellen Videos  um mit </a:t>
            </a:r>
            <a:r>
              <a:rPr lang="de-DE" u="sng" dirty="0">
                <a:hlinkClick r:id="rId2"/>
              </a:rPr>
              <a:t>Screencastify</a:t>
            </a:r>
            <a:r>
              <a:rPr lang="de-DE" dirty="0"/>
              <a:t>, </a:t>
            </a:r>
            <a:r>
              <a:rPr lang="de-DE" u="sng" dirty="0">
                <a:hlinkClick r:id="rId3"/>
              </a:rPr>
              <a:t>Loom</a:t>
            </a:r>
            <a:r>
              <a:rPr lang="de-DE" dirty="0"/>
              <a:t>, oder </a:t>
            </a:r>
            <a:r>
              <a:rPr lang="de-DE" u="sng" dirty="0">
                <a:hlinkClick r:id="rId4"/>
              </a:rPr>
              <a:t>Flipgrid</a:t>
            </a:r>
            <a:r>
              <a:rPr lang="de-DE" dirty="0"/>
              <a:t>, zu zeigen, was auf ihren Computern passiert. Dies ist eine sehr gute Möglichkeit, Informationen mit jemandem zu teilen, der/die versucht, Dir zu helfen.</a:t>
            </a:r>
          </a:p>
          <a:p>
            <a:pPr algn="l"/>
            <a:endParaRPr lang="en-US" b="0" i="0" dirty="0">
              <a:solidFill>
                <a:schemeClr val="bg2">
                  <a:lumMod val="25000"/>
                </a:schemeClr>
              </a:solidFill>
              <a:effectLst/>
            </a:endParaRPr>
          </a:p>
        </p:txBody>
      </p:sp>
      <p:sp>
        <p:nvSpPr>
          <p:cNvPr id="6" name="TextBox 5">
            <a:extLst>
              <a:ext uri="{FF2B5EF4-FFF2-40B4-BE49-F238E27FC236}">
                <a16:creationId xmlns:a16="http://schemas.microsoft.com/office/drawing/2014/main" id="{85CF6C77-D29E-4094-8C27-A6A28AEB9A79}"/>
              </a:ext>
            </a:extLst>
          </p:cNvPr>
          <p:cNvSpPr txBox="1"/>
          <p:nvPr/>
        </p:nvSpPr>
        <p:spPr>
          <a:xfrm>
            <a:off x="6466578" y="6596390"/>
            <a:ext cx="8314441" cy="261610"/>
          </a:xfrm>
          <a:prstGeom prst="rect">
            <a:avLst/>
          </a:prstGeom>
          <a:noFill/>
        </p:spPr>
        <p:txBody>
          <a:bodyPr wrap="square" rtlCol="0">
            <a:spAutoFit/>
          </a:bodyPr>
          <a:lstStyle/>
          <a:p>
            <a:r>
              <a:rPr lang="en-IE" sz="1100" dirty="0"/>
              <a:t>QUELLE: https://www.edutopia.org/article/how-help-students-troubleshoot-technology-problems</a:t>
            </a:r>
          </a:p>
        </p:txBody>
      </p:sp>
      <p:pic>
        <p:nvPicPr>
          <p:cNvPr id="9" name="Picture 8" descr="A picture containing icon&#10;&#10;Description automatically generated">
            <a:extLst>
              <a:ext uri="{FF2B5EF4-FFF2-40B4-BE49-F238E27FC236}">
                <a16:creationId xmlns:a16="http://schemas.microsoft.com/office/drawing/2014/main" id="{EFDAB366-06E4-4755-BBF5-BED9359E393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51840" y="1554721"/>
            <a:ext cx="5004996" cy="4709073"/>
          </a:xfrm>
          <a:prstGeom prst="rect">
            <a:avLst/>
          </a:prstGeom>
        </p:spPr>
      </p:pic>
    </p:spTree>
    <p:extLst>
      <p:ext uri="{BB962C8B-B14F-4D97-AF65-F5344CB8AC3E}">
        <p14:creationId xmlns:p14="http://schemas.microsoft.com/office/powerpoint/2010/main" val="1683776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a:xfrm>
            <a:off x="1218556" y="364962"/>
            <a:ext cx="10600546" cy="953429"/>
          </a:xfrm>
        </p:spPr>
        <p:txBody>
          <a:bodyPr>
            <a:normAutofit/>
          </a:bodyPr>
          <a:lstStyle/>
          <a:p>
            <a:r>
              <a:rPr lang="de-DE" dirty="0"/>
              <a:t>Der Problemlösungsprozess</a:t>
            </a:r>
          </a:p>
        </p:txBody>
      </p:sp>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14"/>
          </p:nvPr>
        </p:nvSpPr>
        <p:spPr>
          <a:xfrm>
            <a:off x="414781" y="1475174"/>
            <a:ext cx="5561814" cy="4840786"/>
          </a:xfrm>
        </p:spPr>
        <p:txBody>
          <a:bodyPr/>
          <a:lstStyle/>
          <a:p>
            <a:pPr algn="l"/>
            <a:r>
              <a:rPr lang="en-US" b="1" i="0" dirty="0">
                <a:solidFill>
                  <a:srgbClr val="E78631"/>
                </a:solidFill>
                <a:effectLst/>
              </a:rPr>
              <a:t>2. </a:t>
            </a:r>
            <a:r>
              <a:rPr lang="de-DE" b="1" i="0" dirty="0">
                <a:solidFill>
                  <a:srgbClr val="E78631"/>
                </a:solidFill>
                <a:effectLst/>
              </a:rPr>
              <a:t>Vorbereiten und Lösen des Problems</a:t>
            </a:r>
            <a:endParaRPr lang="en-US" b="1" i="0" dirty="0">
              <a:solidFill>
                <a:srgbClr val="E78631"/>
              </a:solidFill>
              <a:effectLst/>
            </a:endParaRPr>
          </a:p>
          <a:p>
            <a:r>
              <a:rPr lang="de-DE" sz="2200" dirty="0"/>
              <a:t>Als nächstes solltest Du Dich vorbereiten und versuchen, das Problem zu lösen. Du wirst Gespräche mit Personen führen und Nachforschen. Personen denen du vertraust, können dir bei der Fehlersuche helfen. Oft hilft es </a:t>
            </a:r>
            <a:r>
              <a:rPr lang="de-DE" sz="2200" u="sng" dirty="0">
                <a:solidFill>
                  <a:schemeClr val="accent1"/>
                </a:solidFill>
              </a:rPr>
              <a:t>Cookies zu löschen</a:t>
            </a:r>
            <a:r>
              <a:rPr lang="de-DE" sz="2200" dirty="0">
                <a:solidFill>
                  <a:schemeClr val="accent1"/>
                </a:solidFill>
              </a:rPr>
              <a:t> </a:t>
            </a:r>
            <a:r>
              <a:rPr lang="de-DE" sz="2200" dirty="0"/>
              <a:t>und das Gerät neu zu starten. Du kannst technische Probleme vermeiden, wenn du Cookies löschst und das Gerät neu startest oder aktualisierst. Einige Chrome-Erweiterungen können unerwartete Probleme verursachen. Entferne Erweiterungen die nicht von deiner Technikabteilung hinzugefügt wurden. Überprüfe, ob alle grundlegenden Dinge mit Deinem Gerät in Ordnung sind - zum Beispiel die Stromquelle.</a:t>
            </a:r>
          </a:p>
          <a:p>
            <a:pPr algn="l"/>
            <a:endParaRPr lang="en-US" b="0" i="0" dirty="0">
              <a:solidFill>
                <a:schemeClr val="bg2">
                  <a:lumMod val="25000"/>
                </a:schemeClr>
              </a:solidFill>
              <a:effectLst/>
            </a:endParaRPr>
          </a:p>
        </p:txBody>
      </p:sp>
      <p:pic>
        <p:nvPicPr>
          <p:cNvPr id="5" name="Picture 4" descr="Graphical user interface, text, application&#10;&#10;Description automatically generated">
            <a:extLst>
              <a:ext uri="{FF2B5EF4-FFF2-40B4-BE49-F238E27FC236}">
                <a16:creationId xmlns:a16="http://schemas.microsoft.com/office/drawing/2014/main" id="{B813D9DC-43F1-477D-80D3-341B50CCFFEC}"/>
              </a:ext>
            </a:extLst>
          </p:cNvPr>
          <p:cNvPicPr>
            <a:picLocks noChangeAspect="1"/>
          </p:cNvPicPr>
          <p:nvPr/>
        </p:nvPicPr>
        <p:blipFill>
          <a:blip r:embed="rId2"/>
          <a:stretch>
            <a:fillRect/>
          </a:stretch>
        </p:blipFill>
        <p:spPr>
          <a:xfrm>
            <a:off x="6421732" y="1384379"/>
            <a:ext cx="5239225" cy="4666348"/>
          </a:xfrm>
          <a:prstGeom prst="rect">
            <a:avLst/>
          </a:prstGeom>
        </p:spPr>
      </p:pic>
    </p:spTree>
    <p:extLst>
      <p:ext uri="{BB962C8B-B14F-4D97-AF65-F5344CB8AC3E}">
        <p14:creationId xmlns:p14="http://schemas.microsoft.com/office/powerpoint/2010/main" val="1853778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8E92A4-2A15-1D49-AF41-EBF9C2C29E2D}"/>
              </a:ext>
            </a:extLst>
          </p:cNvPr>
          <p:cNvSpPr>
            <a:spLocks noGrp="1"/>
          </p:cNvSpPr>
          <p:nvPr>
            <p:ph type="body" sz="quarter" idx="13"/>
          </p:nvPr>
        </p:nvSpPr>
        <p:spPr/>
        <p:txBody>
          <a:bodyPr>
            <a:normAutofit/>
          </a:bodyPr>
          <a:lstStyle/>
          <a:p>
            <a:r>
              <a:rPr lang="de-DE" sz="2400" dirty="0"/>
              <a:t>Überblick</a:t>
            </a:r>
          </a:p>
        </p:txBody>
      </p:sp>
      <p:sp>
        <p:nvSpPr>
          <p:cNvPr id="3" name="Text Placeholder 2">
            <a:extLst>
              <a:ext uri="{FF2B5EF4-FFF2-40B4-BE49-F238E27FC236}">
                <a16:creationId xmlns:a16="http://schemas.microsoft.com/office/drawing/2014/main" id="{86B150D1-EA44-6C45-B24B-14EFBB4C2573}"/>
              </a:ext>
            </a:extLst>
          </p:cNvPr>
          <p:cNvSpPr>
            <a:spLocks noGrp="1"/>
          </p:cNvSpPr>
          <p:nvPr>
            <p:ph type="body" sz="quarter" idx="14"/>
          </p:nvPr>
        </p:nvSpPr>
        <p:spPr/>
        <p:txBody>
          <a:bodyPr/>
          <a:lstStyle/>
          <a:p>
            <a:r>
              <a:rPr lang="de-DE" dirty="0"/>
              <a:t>Identifizierung von Bedürfnissen und technologischen Antworten</a:t>
            </a:r>
          </a:p>
        </p:txBody>
      </p:sp>
      <p:sp>
        <p:nvSpPr>
          <p:cNvPr id="4" name="Text Placeholder 3">
            <a:extLst>
              <a:ext uri="{FF2B5EF4-FFF2-40B4-BE49-F238E27FC236}">
                <a16:creationId xmlns:a16="http://schemas.microsoft.com/office/drawing/2014/main" id="{E71CF971-17D1-E041-9680-C4F38527E968}"/>
              </a:ext>
            </a:extLst>
          </p:cNvPr>
          <p:cNvSpPr>
            <a:spLocks noGrp="1"/>
          </p:cNvSpPr>
          <p:nvPr>
            <p:ph type="body" sz="quarter" idx="15"/>
          </p:nvPr>
        </p:nvSpPr>
        <p:spPr/>
        <p:txBody>
          <a:bodyPr/>
          <a:lstStyle/>
          <a:p>
            <a:r>
              <a:rPr lang="hr-BA" dirty="0"/>
              <a:t>1</a:t>
            </a:r>
            <a:endParaRPr lang="en-US" dirty="0"/>
          </a:p>
        </p:txBody>
      </p:sp>
      <p:sp>
        <p:nvSpPr>
          <p:cNvPr id="5" name="Text Placeholder 4">
            <a:extLst>
              <a:ext uri="{FF2B5EF4-FFF2-40B4-BE49-F238E27FC236}">
                <a16:creationId xmlns:a16="http://schemas.microsoft.com/office/drawing/2014/main" id="{FAB4332D-488A-4043-886D-EE5628D47643}"/>
              </a:ext>
            </a:extLst>
          </p:cNvPr>
          <p:cNvSpPr>
            <a:spLocks noGrp="1"/>
          </p:cNvSpPr>
          <p:nvPr>
            <p:ph type="body" sz="quarter" idx="20"/>
          </p:nvPr>
        </p:nvSpPr>
        <p:spPr>
          <a:xfrm>
            <a:off x="486930" y="1568822"/>
            <a:ext cx="5140147" cy="4442769"/>
          </a:xfrm>
        </p:spPr>
        <p:txBody>
          <a:bodyPr vert="horz" lIns="91440" tIns="45720" rIns="91440" bIns="45720" rtlCol="0" anchor="t">
            <a:noAutofit/>
          </a:bodyPr>
          <a:lstStyle/>
          <a:p>
            <a:pPr>
              <a:lnSpc>
                <a:spcPct val="100000"/>
              </a:lnSpc>
              <a:spcBef>
                <a:spcPts val="0"/>
              </a:spcBef>
              <a:spcAft>
                <a:spcPts val="800"/>
              </a:spcAft>
            </a:pPr>
            <a:r>
              <a:rPr lang="de-DE" sz="2000" dirty="0"/>
              <a:t>In Modul 5 geht es um</a:t>
            </a:r>
          </a:p>
          <a:p>
            <a:pPr marL="342900" indent="-342900">
              <a:lnSpc>
                <a:spcPct val="100000"/>
              </a:lnSpc>
              <a:spcBef>
                <a:spcPts val="0"/>
              </a:spcBef>
              <a:spcAft>
                <a:spcPts val="800"/>
              </a:spcAft>
              <a:buFont typeface="Arial" panose="020B0604020202020204" pitchFamily="34" charset="0"/>
              <a:buChar char="•"/>
            </a:pPr>
            <a:r>
              <a:rPr lang="de-DE" sz="2000" dirty="0"/>
              <a:t>das Erkennen von technischen Herausforderungen und Problemen beim Bedienen von Geräten;</a:t>
            </a:r>
          </a:p>
          <a:p>
            <a:pPr marL="342900" indent="-342900">
              <a:lnSpc>
                <a:spcPct val="100000"/>
              </a:lnSpc>
              <a:spcBef>
                <a:spcPts val="0"/>
              </a:spcBef>
              <a:spcAft>
                <a:spcPts val="800"/>
              </a:spcAft>
              <a:buFont typeface="Arial" panose="020B0604020202020204" pitchFamily="34" charset="0"/>
              <a:buChar char="•"/>
            </a:pPr>
            <a:r>
              <a:rPr lang="de-DE" sz="2000" dirty="0"/>
              <a:t>die Suche nach sehr schwierigen Fehlern;</a:t>
            </a:r>
          </a:p>
          <a:p>
            <a:pPr marL="342900" indent="-342900">
              <a:lnSpc>
                <a:spcPct val="100000"/>
              </a:lnSpc>
              <a:spcBef>
                <a:spcPts val="0"/>
              </a:spcBef>
              <a:spcAft>
                <a:spcPts val="800"/>
              </a:spcAft>
              <a:buFont typeface="Arial" panose="020B0604020202020204" pitchFamily="34" charset="0"/>
              <a:buChar char="•"/>
            </a:pPr>
            <a:r>
              <a:rPr lang="de-DE" sz="2000" dirty="0"/>
              <a:t>den Umgang mit digitalen Umgebungen;</a:t>
            </a:r>
          </a:p>
          <a:p>
            <a:pPr marL="342900" indent="-342900">
              <a:lnSpc>
                <a:spcPct val="100000"/>
              </a:lnSpc>
              <a:spcBef>
                <a:spcPts val="0"/>
              </a:spcBef>
              <a:spcAft>
                <a:spcPts val="800"/>
              </a:spcAft>
              <a:buFont typeface="Arial" panose="020B0604020202020204" pitchFamily="34" charset="0"/>
              <a:buChar char="•"/>
            </a:pPr>
            <a:r>
              <a:rPr lang="de-DE" sz="2000" dirty="0"/>
              <a:t>den Umgang mit digitalen Werkzeugen und möglichen Technologien.</a:t>
            </a:r>
          </a:p>
          <a:p>
            <a:pPr>
              <a:lnSpc>
                <a:spcPct val="100000"/>
              </a:lnSpc>
              <a:spcBef>
                <a:spcPts val="0"/>
              </a:spcBef>
              <a:spcAft>
                <a:spcPts val="800"/>
              </a:spcAft>
            </a:pPr>
            <a:r>
              <a:rPr lang="de-DE" sz="2000" dirty="0"/>
              <a:t>In der Einführung werden wir erklären, wie man das Wissen aus diesem Modul in einen Lernprozess einbringen kann.</a:t>
            </a:r>
            <a:endParaRPr lang="en-US" sz="2000" dirty="0"/>
          </a:p>
        </p:txBody>
      </p:sp>
      <p:sp>
        <p:nvSpPr>
          <p:cNvPr id="6" name="Text Placeholder 5">
            <a:extLst>
              <a:ext uri="{FF2B5EF4-FFF2-40B4-BE49-F238E27FC236}">
                <a16:creationId xmlns:a16="http://schemas.microsoft.com/office/drawing/2014/main" id="{98F432C7-327A-7F4A-8F68-884360A8DC47}"/>
              </a:ext>
            </a:extLst>
          </p:cNvPr>
          <p:cNvSpPr>
            <a:spLocks noGrp="1"/>
          </p:cNvSpPr>
          <p:nvPr>
            <p:ph type="body" sz="quarter" idx="21"/>
          </p:nvPr>
        </p:nvSpPr>
        <p:spPr/>
        <p:txBody>
          <a:bodyPr/>
          <a:lstStyle/>
          <a:p>
            <a:r>
              <a:rPr lang="de-DE" dirty="0"/>
              <a:t>Lösung technischer Probleme</a:t>
            </a:r>
          </a:p>
        </p:txBody>
      </p:sp>
      <p:sp>
        <p:nvSpPr>
          <p:cNvPr id="7" name="Text Placeholder 6">
            <a:extLst>
              <a:ext uri="{FF2B5EF4-FFF2-40B4-BE49-F238E27FC236}">
                <a16:creationId xmlns:a16="http://schemas.microsoft.com/office/drawing/2014/main" id="{85976E65-1BAB-594B-A0A2-9F014C2ECDC4}"/>
              </a:ext>
            </a:extLst>
          </p:cNvPr>
          <p:cNvSpPr>
            <a:spLocks noGrp="1"/>
          </p:cNvSpPr>
          <p:nvPr>
            <p:ph type="body" sz="quarter" idx="22"/>
          </p:nvPr>
        </p:nvSpPr>
        <p:spPr/>
        <p:txBody>
          <a:bodyPr/>
          <a:lstStyle/>
          <a:p>
            <a:r>
              <a:rPr lang="hr-BA" dirty="0"/>
              <a:t>2</a:t>
            </a:r>
            <a:endParaRPr lang="en-US" dirty="0"/>
          </a:p>
        </p:txBody>
      </p:sp>
      <p:sp>
        <p:nvSpPr>
          <p:cNvPr id="8" name="Text Placeholder 7">
            <a:extLst>
              <a:ext uri="{FF2B5EF4-FFF2-40B4-BE49-F238E27FC236}">
                <a16:creationId xmlns:a16="http://schemas.microsoft.com/office/drawing/2014/main" id="{0B4A8539-00DF-3B46-9F05-B9D1B883A09D}"/>
              </a:ext>
            </a:extLst>
          </p:cNvPr>
          <p:cNvSpPr>
            <a:spLocks noGrp="1"/>
          </p:cNvSpPr>
          <p:nvPr>
            <p:ph type="body" sz="quarter" idx="23"/>
          </p:nvPr>
        </p:nvSpPr>
        <p:spPr/>
        <p:txBody>
          <a:bodyPr/>
          <a:lstStyle/>
          <a:p>
            <a:r>
              <a:rPr lang="de-DE" dirty="0"/>
              <a:t>Digitale Technologien kreativ nutzen</a:t>
            </a:r>
          </a:p>
        </p:txBody>
      </p:sp>
      <p:sp>
        <p:nvSpPr>
          <p:cNvPr id="9" name="Text Placeholder 8">
            <a:extLst>
              <a:ext uri="{FF2B5EF4-FFF2-40B4-BE49-F238E27FC236}">
                <a16:creationId xmlns:a16="http://schemas.microsoft.com/office/drawing/2014/main" id="{F6D35B84-858F-5C47-B440-C21ADED713A1}"/>
              </a:ext>
            </a:extLst>
          </p:cNvPr>
          <p:cNvSpPr>
            <a:spLocks noGrp="1"/>
          </p:cNvSpPr>
          <p:nvPr>
            <p:ph type="body" sz="quarter" idx="24"/>
          </p:nvPr>
        </p:nvSpPr>
        <p:spPr/>
        <p:txBody>
          <a:bodyPr/>
          <a:lstStyle/>
          <a:p>
            <a:r>
              <a:rPr lang="hr-BA" dirty="0"/>
              <a:t>3</a:t>
            </a:r>
            <a:endParaRPr lang="en-US" dirty="0"/>
          </a:p>
        </p:txBody>
      </p:sp>
      <p:sp>
        <p:nvSpPr>
          <p:cNvPr id="10" name="Text Placeholder 9">
            <a:extLst>
              <a:ext uri="{FF2B5EF4-FFF2-40B4-BE49-F238E27FC236}">
                <a16:creationId xmlns:a16="http://schemas.microsoft.com/office/drawing/2014/main" id="{1DF75F9D-319D-9049-B4BA-19B46971DC32}"/>
              </a:ext>
            </a:extLst>
          </p:cNvPr>
          <p:cNvSpPr>
            <a:spLocks noGrp="1"/>
          </p:cNvSpPr>
          <p:nvPr>
            <p:ph type="body" sz="quarter" idx="25"/>
          </p:nvPr>
        </p:nvSpPr>
        <p:spPr/>
        <p:txBody>
          <a:bodyPr/>
          <a:lstStyle/>
          <a:p>
            <a:r>
              <a:rPr lang="de-DE" dirty="0"/>
              <a:t>Neubewertung der digitalen Kompetenzlücken</a:t>
            </a:r>
          </a:p>
        </p:txBody>
      </p:sp>
      <p:sp>
        <p:nvSpPr>
          <p:cNvPr id="11" name="Text Placeholder 10">
            <a:extLst>
              <a:ext uri="{FF2B5EF4-FFF2-40B4-BE49-F238E27FC236}">
                <a16:creationId xmlns:a16="http://schemas.microsoft.com/office/drawing/2014/main" id="{6F0FA766-74B9-4243-9FFF-DFD78A8C058E}"/>
              </a:ext>
            </a:extLst>
          </p:cNvPr>
          <p:cNvSpPr>
            <a:spLocks noGrp="1"/>
          </p:cNvSpPr>
          <p:nvPr>
            <p:ph type="body" sz="quarter" idx="26"/>
          </p:nvPr>
        </p:nvSpPr>
        <p:spPr/>
        <p:txBody>
          <a:bodyPr/>
          <a:lstStyle/>
          <a:p>
            <a:r>
              <a:rPr lang="hr-BA" dirty="0"/>
              <a:t>4</a:t>
            </a:r>
            <a:endParaRPr lang="en-US" dirty="0"/>
          </a:p>
        </p:txBody>
      </p:sp>
    </p:spTree>
    <p:extLst>
      <p:ext uri="{BB962C8B-B14F-4D97-AF65-F5344CB8AC3E}">
        <p14:creationId xmlns:p14="http://schemas.microsoft.com/office/powerpoint/2010/main" val="328081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a:xfrm>
            <a:off x="515902" y="468661"/>
            <a:ext cx="11171222" cy="844269"/>
          </a:xfrm>
        </p:spPr>
        <p:txBody>
          <a:bodyPr>
            <a:normAutofit/>
          </a:bodyPr>
          <a:lstStyle/>
          <a:p>
            <a:r>
              <a:rPr lang="en-US" sz="2400" dirty="0">
                <a:solidFill>
                  <a:srgbClr val="E78631"/>
                </a:solidFill>
              </a:rPr>
              <a:t>3. </a:t>
            </a:r>
            <a:r>
              <a:rPr lang="de-DE" sz="2400" dirty="0">
                <a:solidFill>
                  <a:srgbClr val="E78631"/>
                </a:solidFill>
              </a:rPr>
              <a:t>Ausprobieren</a:t>
            </a:r>
            <a:r>
              <a:rPr lang="en-US" sz="2400" dirty="0">
                <a:solidFill>
                  <a:srgbClr val="E78631"/>
                </a:solidFill>
              </a:rPr>
              <a:t> - </a:t>
            </a:r>
            <a:r>
              <a:rPr lang="de-DE" sz="2400" dirty="0">
                <a:solidFill>
                  <a:srgbClr val="E78631"/>
                </a:solidFill>
              </a:rPr>
              <a:t>Nutzung von Ressourcen und Hilfe (Foren)</a:t>
            </a:r>
            <a:endParaRPr lang="en-US" sz="2400" dirty="0">
              <a:solidFill>
                <a:srgbClr val="E78631"/>
              </a:solidFill>
            </a:endParaRPr>
          </a:p>
        </p:txBody>
      </p:sp>
      <p:pic>
        <p:nvPicPr>
          <p:cNvPr id="5" name="Picture 4" descr="A group of people dancing&#10;&#10;Description automatically generated with medium confidence">
            <a:extLst>
              <a:ext uri="{FF2B5EF4-FFF2-40B4-BE49-F238E27FC236}">
                <a16:creationId xmlns:a16="http://schemas.microsoft.com/office/drawing/2014/main" id="{83219222-9809-4B8F-9E30-ABB9D8A61B9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48829" y="3927580"/>
            <a:ext cx="4694341" cy="2601756"/>
          </a:xfrm>
          <a:prstGeom prst="rect">
            <a:avLst/>
          </a:prstGeom>
        </p:spPr>
      </p:pic>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14"/>
          </p:nvPr>
        </p:nvSpPr>
        <p:spPr>
          <a:xfrm>
            <a:off x="504876" y="1088667"/>
            <a:ext cx="11156987" cy="4942445"/>
          </a:xfrm>
        </p:spPr>
        <p:txBody>
          <a:bodyPr/>
          <a:lstStyle/>
          <a:p>
            <a:r>
              <a:rPr lang="de-DE" b="1" dirty="0">
                <a:solidFill>
                  <a:srgbClr val="E78631"/>
                </a:solidFill>
              </a:rPr>
              <a:t>Ein Forum</a:t>
            </a:r>
            <a:r>
              <a:rPr lang="de-DE" dirty="0"/>
              <a:t> ist eine Online-Diskussionsrunde. Dort stellen Menschen </a:t>
            </a:r>
            <a:r>
              <a:rPr lang="de-DE" dirty="0">
                <a:solidFill>
                  <a:srgbClr val="D6315A"/>
                </a:solidFill>
              </a:rPr>
              <a:t>Fragen</a:t>
            </a:r>
            <a:r>
              <a:rPr lang="de-DE" dirty="0"/>
              <a:t> und tauschen ihre </a:t>
            </a:r>
            <a:r>
              <a:rPr lang="de-DE" dirty="0">
                <a:solidFill>
                  <a:srgbClr val="00ACA7"/>
                </a:solidFill>
              </a:rPr>
              <a:t>Erfahrungen</a:t>
            </a:r>
            <a:r>
              <a:rPr lang="de-DE" dirty="0"/>
              <a:t> aus. Es wird gemeinsam über verschiedene </a:t>
            </a:r>
            <a:r>
              <a:rPr lang="de-DE" dirty="0">
                <a:solidFill>
                  <a:srgbClr val="F9A01E"/>
                </a:solidFill>
              </a:rPr>
              <a:t>Themen und Interessen </a:t>
            </a:r>
            <a:r>
              <a:rPr lang="de-DE" dirty="0"/>
              <a:t>gesprochen.</a:t>
            </a:r>
          </a:p>
          <a:p>
            <a:r>
              <a:rPr lang="de-DE" dirty="0"/>
              <a:t>In einem Forum kann man gut </a:t>
            </a:r>
            <a:r>
              <a:rPr lang="de-DE" dirty="0">
                <a:solidFill>
                  <a:srgbClr val="D6315A"/>
                </a:solidFill>
              </a:rPr>
              <a:t>soziale Kontakte </a:t>
            </a:r>
            <a:r>
              <a:rPr lang="de-DE" dirty="0"/>
              <a:t>knüpfen und eine </a:t>
            </a:r>
            <a:r>
              <a:rPr lang="de-DE" dirty="0">
                <a:solidFill>
                  <a:srgbClr val="F9A01E"/>
                </a:solidFill>
              </a:rPr>
              <a:t>Gemeinschaft</a:t>
            </a:r>
            <a:r>
              <a:rPr lang="de-DE" dirty="0"/>
              <a:t> bilden. Man kann auch eine </a:t>
            </a:r>
            <a:r>
              <a:rPr lang="de-DE" dirty="0">
                <a:solidFill>
                  <a:srgbClr val="00ACA7"/>
                </a:solidFill>
              </a:rPr>
              <a:t>Interessengruppe</a:t>
            </a:r>
            <a:r>
              <a:rPr lang="de-DE" dirty="0"/>
              <a:t> zu einem Thema bilden.</a:t>
            </a:r>
          </a:p>
          <a:p>
            <a:r>
              <a:rPr lang="de-DE" dirty="0"/>
              <a:t>Wenn du ein </a:t>
            </a:r>
            <a:r>
              <a:rPr lang="de-DE" dirty="0">
                <a:solidFill>
                  <a:srgbClr val="D6315A"/>
                </a:solidFill>
              </a:rPr>
              <a:t>Problem lösen </a:t>
            </a:r>
            <a:r>
              <a:rPr lang="de-DE" dirty="0"/>
              <a:t>möchtest oder über ein Thema sprechen möchtest, kannst du dies in einem Forum tun. In einem Forum kannst du Ideen austauschen. Du kannst auch Fragen stellen und das </a:t>
            </a:r>
            <a:r>
              <a:rPr lang="de-DE" dirty="0">
                <a:solidFill>
                  <a:srgbClr val="F9A01E"/>
                </a:solidFill>
              </a:rPr>
              <a:t>Fachwissen</a:t>
            </a:r>
            <a:r>
              <a:rPr lang="de-DE" dirty="0"/>
              <a:t> von Personen in Deiner Organisation nutzen.</a:t>
            </a:r>
            <a:endParaRPr lang="de-DE" sz="2200" dirty="0"/>
          </a:p>
          <a:p>
            <a:endParaRPr lang="en-US" dirty="0"/>
          </a:p>
        </p:txBody>
      </p:sp>
    </p:spTree>
    <p:extLst>
      <p:ext uri="{BB962C8B-B14F-4D97-AF65-F5344CB8AC3E}">
        <p14:creationId xmlns:p14="http://schemas.microsoft.com/office/powerpoint/2010/main" val="881552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a:xfrm>
            <a:off x="1246837" y="747406"/>
            <a:ext cx="10600546" cy="953429"/>
          </a:xfrm>
        </p:spPr>
        <p:txBody>
          <a:bodyPr>
            <a:normAutofit/>
          </a:bodyPr>
          <a:lstStyle/>
          <a:p>
            <a:r>
              <a:rPr lang="de-DE" sz="2800" dirty="0"/>
              <a:t>Nutzung von Ressourcen und Hilfe (Foren)</a:t>
            </a:r>
          </a:p>
        </p:txBody>
      </p:sp>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14"/>
          </p:nvPr>
        </p:nvSpPr>
        <p:spPr>
          <a:xfrm>
            <a:off x="471340" y="1618864"/>
            <a:ext cx="11258109" cy="4840786"/>
          </a:xfrm>
        </p:spPr>
        <p:txBody>
          <a:bodyPr/>
          <a:lstStyle/>
          <a:p>
            <a:pPr algn="l">
              <a:lnSpc>
                <a:spcPct val="100000"/>
              </a:lnSpc>
              <a:spcBef>
                <a:spcPts val="0"/>
              </a:spcBef>
            </a:pPr>
            <a:r>
              <a:rPr lang="de-DE" sz="2200" b="0" i="0" dirty="0">
                <a:solidFill>
                  <a:schemeClr val="bg2">
                    <a:lumMod val="25000"/>
                  </a:schemeClr>
                </a:solidFill>
                <a:effectLst/>
              </a:rPr>
              <a:t>Ein Forum kann:</a:t>
            </a:r>
          </a:p>
          <a:p>
            <a:pPr marL="342900" indent="-342900" algn="l">
              <a:lnSpc>
                <a:spcPct val="100000"/>
              </a:lnSpc>
              <a:spcBef>
                <a:spcPts val="0"/>
              </a:spcBef>
              <a:buFont typeface="Arial" panose="020B0604020202020204" pitchFamily="34" charset="0"/>
              <a:buChar char="•"/>
            </a:pPr>
            <a:r>
              <a:rPr lang="de-DE" sz="2200" dirty="0">
                <a:solidFill>
                  <a:srgbClr val="DD1B50"/>
                </a:solidFill>
              </a:rPr>
              <a:t>a</a:t>
            </a:r>
            <a:r>
              <a:rPr lang="de-DE" sz="2200" b="0" i="0" dirty="0">
                <a:solidFill>
                  <a:srgbClr val="DD1B50"/>
                </a:solidFill>
                <a:effectLst/>
              </a:rPr>
              <a:t>lleinstehend oder </a:t>
            </a:r>
            <a:endParaRPr lang="de-DE" sz="2200" b="0" i="0" dirty="0">
              <a:solidFill>
                <a:schemeClr val="bg2">
                  <a:lumMod val="25000"/>
                </a:schemeClr>
              </a:solidFill>
              <a:effectLst/>
            </a:endParaRPr>
          </a:p>
          <a:p>
            <a:pPr marL="342900" indent="-342900" algn="l">
              <a:lnSpc>
                <a:spcPct val="100000"/>
              </a:lnSpc>
              <a:spcBef>
                <a:spcPts val="0"/>
              </a:spcBef>
              <a:buFont typeface="Arial" panose="020B0604020202020204" pitchFamily="34" charset="0"/>
              <a:buChar char="•"/>
            </a:pPr>
            <a:r>
              <a:rPr lang="de-DE" sz="2200" dirty="0">
                <a:solidFill>
                  <a:srgbClr val="00ACA7"/>
                </a:solidFill>
              </a:rPr>
              <a:t>m</a:t>
            </a:r>
            <a:r>
              <a:rPr lang="de-DE" sz="2200" b="0" i="0" dirty="0">
                <a:solidFill>
                  <a:srgbClr val="00ACA7"/>
                </a:solidFill>
                <a:effectLst/>
              </a:rPr>
              <a:t>it einer Gemeinschaft verbunden sein.</a:t>
            </a:r>
            <a:endParaRPr lang="de-DE" sz="2200" b="0" i="0" dirty="0">
              <a:solidFill>
                <a:schemeClr val="bg2">
                  <a:lumMod val="25000"/>
                </a:schemeClr>
              </a:solidFill>
              <a:effectLst/>
            </a:endParaRPr>
          </a:p>
          <a:p>
            <a:pPr algn="l"/>
            <a:r>
              <a:rPr lang="de-DE" sz="2200" b="0" i="0" dirty="0">
                <a:solidFill>
                  <a:schemeClr val="bg2">
                    <a:lumMod val="25000"/>
                  </a:schemeClr>
                </a:solidFill>
                <a:effectLst/>
              </a:rPr>
              <a:t>In einem </a:t>
            </a:r>
            <a:r>
              <a:rPr lang="de-DE" sz="2200" b="0" i="0" dirty="0">
                <a:solidFill>
                  <a:srgbClr val="DD1B50"/>
                </a:solidFill>
                <a:effectLst/>
              </a:rPr>
              <a:t>alleinstehenden </a:t>
            </a:r>
            <a:r>
              <a:rPr lang="de-DE" sz="2200" dirty="0">
                <a:solidFill>
                  <a:srgbClr val="DD1B50"/>
                </a:solidFill>
              </a:rPr>
              <a:t>F</a:t>
            </a:r>
            <a:r>
              <a:rPr lang="de-DE" sz="2200" b="0" i="0" dirty="0">
                <a:solidFill>
                  <a:srgbClr val="DD1B50"/>
                </a:solidFill>
                <a:effectLst/>
              </a:rPr>
              <a:t>orum</a:t>
            </a:r>
            <a:r>
              <a:rPr lang="de-DE" sz="2200" dirty="0">
                <a:solidFill>
                  <a:schemeClr val="bg2">
                    <a:lumMod val="25000"/>
                  </a:schemeClr>
                </a:solidFill>
              </a:rPr>
              <a:t> kann jeder ein Thema erstellen oder auf ein Thema antworten</a:t>
            </a:r>
            <a:r>
              <a:rPr lang="de-DE" sz="2200" b="0" i="0" dirty="0">
                <a:solidFill>
                  <a:schemeClr val="bg2">
                    <a:lumMod val="25000"/>
                  </a:schemeClr>
                </a:solidFill>
                <a:effectLst/>
              </a:rPr>
              <a:t>.</a:t>
            </a:r>
          </a:p>
          <a:p>
            <a:pPr algn="l"/>
            <a:r>
              <a:rPr lang="de-DE" sz="2200" dirty="0">
                <a:solidFill>
                  <a:schemeClr val="bg2">
                    <a:lumMod val="25000"/>
                  </a:schemeClr>
                </a:solidFill>
              </a:rPr>
              <a:t>In einem </a:t>
            </a:r>
            <a:r>
              <a:rPr lang="de-DE" sz="2200" dirty="0">
                <a:solidFill>
                  <a:srgbClr val="00ACA7"/>
                </a:solidFill>
              </a:rPr>
              <a:t>Gemeinschaftsforum</a:t>
            </a:r>
            <a:r>
              <a:rPr lang="de-DE" sz="2200" dirty="0">
                <a:solidFill>
                  <a:schemeClr val="bg2">
                    <a:lumMod val="25000"/>
                  </a:schemeClr>
                </a:solidFill>
              </a:rPr>
              <a:t> kann nur ein Mitglied der Gemeinschaft teilnehmen</a:t>
            </a:r>
            <a:r>
              <a:rPr lang="de-DE" sz="2200" b="0" i="0" dirty="0">
                <a:solidFill>
                  <a:schemeClr val="bg2">
                    <a:lumMod val="25000"/>
                  </a:schemeClr>
                </a:solidFill>
                <a:effectLst/>
              </a:rPr>
              <a:t>.</a:t>
            </a:r>
          </a:p>
          <a:p>
            <a:pPr algn="l"/>
            <a:endParaRPr lang="de-DE" sz="2200" b="0" i="0" dirty="0">
              <a:solidFill>
                <a:schemeClr val="bg2">
                  <a:lumMod val="25000"/>
                </a:schemeClr>
              </a:solidFill>
              <a:effectLst/>
            </a:endParaRPr>
          </a:p>
          <a:p>
            <a:pPr algn="l"/>
            <a:r>
              <a:rPr lang="de-DE" sz="2200" b="0" i="0" dirty="0">
                <a:solidFill>
                  <a:schemeClr val="bg2">
                    <a:lumMod val="25000"/>
                  </a:schemeClr>
                </a:solidFill>
                <a:effectLst/>
              </a:rPr>
              <a:t>Ein Forum ist ein Online-Diskussionsrunde. Dort stellen Menschen Fragen und tauschen ihre Erfahrungen aus. Es werden gemeinsame Interessen diskutiert. In </a:t>
            </a:r>
            <a:r>
              <a:rPr lang="de-DE" sz="2200" dirty="0">
                <a:solidFill>
                  <a:schemeClr val="bg2">
                    <a:lumMod val="25000"/>
                  </a:schemeClr>
                </a:solidFill>
              </a:rPr>
              <a:t>einem Forum kann man gut </a:t>
            </a:r>
            <a:r>
              <a:rPr lang="de-DE" sz="2200" b="0" i="0" dirty="0">
                <a:solidFill>
                  <a:schemeClr val="bg2">
                    <a:lumMod val="25000"/>
                  </a:schemeClr>
                </a:solidFill>
                <a:effectLst/>
              </a:rPr>
              <a:t>soziale Kontakte zu knüpfen und eine Gemeinschaft bilden. Du könntest ihnen auch dabei helfen, eine Interessengruppe für ein bestimmtes Thema zu bilden.</a:t>
            </a:r>
          </a:p>
          <a:p>
            <a:pPr algn="l"/>
            <a:r>
              <a:rPr lang="de-DE" sz="2200" b="0" i="0" dirty="0">
                <a:solidFill>
                  <a:schemeClr val="bg2">
                    <a:lumMod val="25000"/>
                  </a:schemeClr>
                </a:solidFill>
                <a:effectLst/>
              </a:rPr>
              <a:t>Beginne mit der Suche nach einem geeigneten Forum für das Thema, das Dich interessiert.</a:t>
            </a:r>
          </a:p>
        </p:txBody>
      </p:sp>
      <p:pic>
        <p:nvPicPr>
          <p:cNvPr id="8" name="Graphic 7" descr="Ui Ux outline">
            <a:extLst>
              <a:ext uri="{FF2B5EF4-FFF2-40B4-BE49-F238E27FC236}">
                <a16:creationId xmlns:a16="http://schemas.microsoft.com/office/drawing/2014/main" id="{285F552E-8957-471E-856A-71B1176A40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74132" y="988990"/>
            <a:ext cx="1915213" cy="1915213"/>
          </a:xfrm>
          <a:prstGeom prst="rect">
            <a:avLst/>
          </a:prstGeom>
        </p:spPr>
      </p:pic>
    </p:spTree>
    <p:extLst>
      <p:ext uri="{BB962C8B-B14F-4D97-AF65-F5344CB8AC3E}">
        <p14:creationId xmlns:p14="http://schemas.microsoft.com/office/powerpoint/2010/main" val="998828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Graphical user interface, application&#10;&#10;Description automatically generated">
            <a:hlinkClick r:id="rId2"/>
            <a:extLst>
              <a:ext uri="{FF2B5EF4-FFF2-40B4-BE49-F238E27FC236}">
                <a16:creationId xmlns:a16="http://schemas.microsoft.com/office/drawing/2014/main" id="{1EA728A5-32A6-4AB0-A52A-77745B471634}"/>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11" name="Rectangle 10">
            <a:extLst>
              <a:ext uri="{FF2B5EF4-FFF2-40B4-BE49-F238E27FC236}">
                <a16:creationId xmlns:a16="http://schemas.microsoft.com/office/drawing/2014/main" id="{2A27EF7F-923A-4B84-B4C9-5ED389CF4AFC}"/>
              </a:ext>
            </a:extLst>
          </p:cNvPr>
          <p:cNvSpPr/>
          <p:nvPr/>
        </p:nvSpPr>
        <p:spPr>
          <a:xfrm>
            <a:off x="0" y="2464101"/>
            <a:ext cx="4232635" cy="2032489"/>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n>
                <a:solidFill>
                  <a:srgbClr val="E78631"/>
                </a:solidFill>
              </a:ln>
              <a:solidFill>
                <a:srgbClr val="E78631"/>
              </a:solidFill>
            </a:endParaRPr>
          </a:p>
        </p:txBody>
      </p:sp>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a:xfrm>
            <a:off x="28067" y="2454668"/>
            <a:ext cx="4426556" cy="2376428"/>
          </a:xfrm>
        </p:spPr>
        <p:txBody>
          <a:bodyPr>
            <a:normAutofit lnSpcReduction="10000"/>
          </a:bodyPr>
          <a:lstStyle/>
          <a:p>
            <a:r>
              <a:rPr lang="de-DE" sz="2400" dirty="0"/>
              <a:t>Du kannst den Chat in den Channels nutzen und die Channel-Moderation aktivieren. So können nur Moderator*innen neue Beiträge erstellen können, aber die Mitglieder können auf diesen Beitrag antworten.</a:t>
            </a:r>
            <a:endParaRPr lang="en-US" sz="2400" dirty="0"/>
          </a:p>
        </p:txBody>
      </p:sp>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4294967295"/>
          </p:nvPr>
        </p:nvSpPr>
        <p:spPr>
          <a:xfrm>
            <a:off x="8928100" y="3667125"/>
            <a:ext cx="3263900" cy="1800225"/>
          </a:xfrm>
        </p:spPr>
        <p:txBody>
          <a:bodyPr/>
          <a:lstStyle/>
          <a:p>
            <a:r>
              <a:rPr lang="en-US" dirty="0"/>
              <a:t> </a:t>
            </a:r>
          </a:p>
        </p:txBody>
      </p:sp>
      <p:sp>
        <p:nvSpPr>
          <p:cNvPr id="12" name="TextBox 11">
            <a:extLst>
              <a:ext uri="{FF2B5EF4-FFF2-40B4-BE49-F238E27FC236}">
                <a16:creationId xmlns:a16="http://schemas.microsoft.com/office/drawing/2014/main" id="{4DEB77BF-D8A6-4C27-8C03-B312D5902549}"/>
              </a:ext>
            </a:extLst>
          </p:cNvPr>
          <p:cNvSpPr txBox="1"/>
          <p:nvPr/>
        </p:nvSpPr>
        <p:spPr>
          <a:xfrm>
            <a:off x="65985" y="461914"/>
            <a:ext cx="4388638" cy="769441"/>
          </a:xfrm>
          <a:prstGeom prst="rect">
            <a:avLst/>
          </a:prstGeom>
          <a:noFill/>
        </p:spPr>
        <p:txBody>
          <a:bodyPr wrap="square" rtlCol="0">
            <a:spAutoFit/>
          </a:bodyPr>
          <a:lstStyle/>
          <a:p>
            <a:r>
              <a:rPr lang="en-IE" sz="4400" b="1" dirty="0">
                <a:solidFill>
                  <a:schemeClr val="bg1"/>
                </a:solidFill>
              </a:rPr>
              <a:t>Microsoft Forum</a:t>
            </a:r>
          </a:p>
        </p:txBody>
      </p:sp>
      <p:sp>
        <p:nvSpPr>
          <p:cNvPr id="13" name="TextBox 12">
            <a:extLst>
              <a:ext uri="{FF2B5EF4-FFF2-40B4-BE49-F238E27FC236}">
                <a16:creationId xmlns:a16="http://schemas.microsoft.com/office/drawing/2014/main" id="{0BADE982-9898-421F-BC47-A5892CF98864}"/>
              </a:ext>
            </a:extLst>
          </p:cNvPr>
          <p:cNvSpPr txBox="1"/>
          <p:nvPr/>
        </p:nvSpPr>
        <p:spPr>
          <a:xfrm>
            <a:off x="5446896" y="5822442"/>
            <a:ext cx="2860577" cy="523220"/>
          </a:xfrm>
          <a:prstGeom prst="rect">
            <a:avLst/>
          </a:prstGeom>
          <a:noFill/>
        </p:spPr>
        <p:txBody>
          <a:bodyPr wrap="square" rtlCol="0">
            <a:spAutoFit/>
          </a:bodyPr>
          <a:lstStyle/>
          <a:p>
            <a:r>
              <a:rPr lang="de-DE" sz="2800" b="1" dirty="0">
                <a:solidFill>
                  <a:srgbClr val="E78631"/>
                </a:solidFill>
              </a:rPr>
              <a:t>Hier klicken</a:t>
            </a:r>
          </a:p>
        </p:txBody>
      </p:sp>
      <p:sp>
        <p:nvSpPr>
          <p:cNvPr id="14" name="Arrow: Down 13">
            <a:extLst>
              <a:ext uri="{FF2B5EF4-FFF2-40B4-BE49-F238E27FC236}">
                <a16:creationId xmlns:a16="http://schemas.microsoft.com/office/drawing/2014/main" id="{44BFD9DC-CAA2-4ED2-9EFE-1C4A10786929}"/>
              </a:ext>
            </a:extLst>
          </p:cNvPr>
          <p:cNvSpPr/>
          <p:nvPr/>
        </p:nvSpPr>
        <p:spPr>
          <a:xfrm rot="12153547">
            <a:off x="7491699" y="5552426"/>
            <a:ext cx="612742" cy="848412"/>
          </a:xfrm>
          <a:prstGeom prst="downArrow">
            <a:avLst/>
          </a:prstGeom>
          <a:solidFill>
            <a:srgbClr val="D631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Tree>
    <p:extLst>
      <p:ext uri="{BB962C8B-B14F-4D97-AF65-F5344CB8AC3E}">
        <p14:creationId xmlns:p14="http://schemas.microsoft.com/office/powerpoint/2010/main" val="3642711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A27EF7F-923A-4B84-B4C9-5ED389CF4AFC}"/>
              </a:ext>
            </a:extLst>
          </p:cNvPr>
          <p:cNvSpPr/>
          <p:nvPr/>
        </p:nvSpPr>
        <p:spPr>
          <a:xfrm>
            <a:off x="0" y="2464101"/>
            <a:ext cx="4232635" cy="2032489"/>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n>
                <a:solidFill>
                  <a:srgbClr val="E78631"/>
                </a:solidFill>
              </a:ln>
              <a:solidFill>
                <a:srgbClr val="E78631"/>
              </a:solidFill>
            </a:endParaRPr>
          </a:p>
        </p:txBody>
      </p:sp>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a:xfrm>
            <a:off x="28067" y="2765750"/>
            <a:ext cx="4138580" cy="2032489"/>
          </a:xfrm>
        </p:spPr>
        <p:txBody>
          <a:bodyPr>
            <a:normAutofit/>
          </a:bodyPr>
          <a:lstStyle/>
          <a:p>
            <a:r>
              <a:rPr lang="de-DE" sz="2400" dirty="0"/>
              <a:t>Finde Antworten, stelle Fragen und schließe Dich mit anderen Apple Nutzer*innen aus der ganzen Welt zusammen.</a:t>
            </a:r>
            <a:endParaRPr lang="en-US" sz="2400" dirty="0"/>
          </a:p>
        </p:txBody>
      </p:sp>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4294967295"/>
          </p:nvPr>
        </p:nvSpPr>
        <p:spPr>
          <a:xfrm>
            <a:off x="8928100" y="3667125"/>
            <a:ext cx="3263900" cy="1800225"/>
          </a:xfrm>
        </p:spPr>
        <p:txBody>
          <a:bodyPr/>
          <a:lstStyle/>
          <a:p>
            <a:r>
              <a:rPr lang="en-US" dirty="0"/>
              <a:t> </a:t>
            </a:r>
          </a:p>
        </p:txBody>
      </p:sp>
      <p:sp>
        <p:nvSpPr>
          <p:cNvPr id="12" name="TextBox 11">
            <a:extLst>
              <a:ext uri="{FF2B5EF4-FFF2-40B4-BE49-F238E27FC236}">
                <a16:creationId xmlns:a16="http://schemas.microsoft.com/office/drawing/2014/main" id="{4DEB77BF-D8A6-4C27-8C03-B312D5902549}"/>
              </a:ext>
            </a:extLst>
          </p:cNvPr>
          <p:cNvSpPr txBox="1"/>
          <p:nvPr/>
        </p:nvSpPr>
        <p:spPr>
          <a:xfrm>
            <a:off x="65985" y="461914"/>
            <a:ext cx="4034672" cy="769441"/>
          </a:xfrm>
          <a:prstGeom prst="rect">
            <a:avLst/>
          </a:prstGeom>
          <a:noFill/>
        </p:spPr>
        <p:txBody>
          <a:bodyPr wrap="square" rtlCol="0">
            <a:spAutoFit/>
          </a:bodyPr>
          <a:lstStyle/>
          <a:p>
            <a:r>
              <a:rPr lang="en-IE" sz="4400" b="1" dirty="0">
                <a:solidFill>
                  <a:schemeClr val="bg1"/>
                </a:solidFill>
              </a:rPr>
              <a:t>Apple Forum</a:t>
            </a:r>
          </a:p>
        </p:txBody>
      </p:sp>
      <p:sp>
        <p:nvSpPr>
          <p:cNvPr id="13" name="TextBox 12">
            <a:extLst>
              <a:ext uri="{FF2B5EF4-FFF2-40B4-BE49-F238E27FC236}">
                <a16:creationId xmlns:a16="http://schemas.microsoft.com/office/drawing/2014/main" id="{0BADE982-9898-421F-BC47-A5892CF98864}"/>
              </a:ext>
            </a:extLst>
          </p:cNvPr>
          <p:cNvSpPr txBox="1"/>
          <p:nvPr/>
        </p:nvSpPr>
        <p:spPr>
          <a:xfrm>
            <a:off x="5577526" y="5822442"/>
            <a:ext cx="2860577" cy="523220"/>
          </a:xfrm>
          <a:prstGeom prst="rect">
            <a:avLst/>
          </a:prstGeom>
          <a:noFill/>
        </p:spPr>
        <p:txBody>
          <a:bodyPr wrap="square" rtlCol="0">
            <a:spAutoFit/>
          </a:bodyPr>
          <a:lstStyle/>
          <a:p>
            <a:r>
              <a:rPr lang="de-DE" sz="2800" b="1" dirty="0">
                <a:solidFill>
                  <a:srgbClr val="E78631"/>
                </a:solidFill>
              </a:rPr>
              <a:t>Hier klicken</a:t>
            </a:r>
          </a:p>
        </p:txBody>
      </p:sp>
      <p:sp>
        <p:nvSpPr>
          <p:cNvPr id="14" name="Arrow: Down 13">
            <a:extLst>
              <a:ext uri="{FF2B5EF4-FFF2-40B4-BE49-F238E27FC236}">
                <a16:creationId xmlns:a16="http://schemas.microsoft.com/office/drawing/2014/main" id="{44BFD9DC-CAA2-4ED2-9EFE-1C4A10786929}"/>
              </a:ext>
            </a:extLst>
          </p:cNvPr>
          <p:cNvSpPr/>
          <p:nvPr/>
        </p:nvSpPr>
        <p:spPr>
          <a:xfrm rot="12153547">
            <a:off x="7491699" y="5552426"/>
            <a:ext cx="612742" cy="848412"/>
          </a:xfrm>
          <a:prstGeom prst="downArrow">
            <a:avLst/>
          </a:prstGeom>
          <a:solidFill>
            <a:srgbClr val="D631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7" name="Picture Placeholder 6" descr="Graphical user interface, text, application, Teams&#10;&#10;Description automatically generated">
            <a:hlinkClick r:id="rId2"/>
            <a:extLst>
              <a:ext uri="{FF2B5EF4-FFF2-40B4-BE49-F238E27FC236}">
                <a16:creationId xmlns:a16="http://schemas.microsoft.com/office/drawing/2014/main" id="{75059770-966B-4440-9289-DF24ACF3EC0B}"/>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96252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B2B28A-0E90-446D-9577-0ED470FFF9F4}"/>
              </a:ext>
            </a:extLst>
          </p:cNvPr>
          <p:cNvSpPr>
            <a:spLocks noGrp="1"/>
          </p:cNvSpPr>
          <p:nvPr>
            <p:ph type="body" sz="quarter" idx="13"/>
          </p:nvPr>
        </p:nvSpPr>
        <p:spPr>
          <a:xfrm>
            <a:off x="768173" y="709438"/>
            <a:ext cx="5436683" cy="697353"/>
          </a:xfrm>
        </p:spPr>
        <p:txBody>
          <a:bodyPr/>
          <a:lstStyle/>
          <a:p>
            <a:r>
              <a:rPr lang="hr-BA" sz="4000" dirty="0"/>
              <a:t>Onlin</a:t>
            </a:r>
            <a:r>
              <a:rPr lang="de-DE" sz="4000" dirty="0"/>
              <a:t>e-Gemeinschaften</a:t>
            </a:r>
            <a:endParaRPr lang="en-US" sz="4000" dirty="0"/>
          </a:p>
        </p:txBody>
      </p:sp>
      <p:sp>
        <p:nvSpPr>
          <p:cNvPr id="4" name="Text Placeholder 3">
            <a:extLst>
              <a:ext uri="{FF2B5EF4-FFF2-40B4-BE49-F238E27FC236}">
                <a16:creationId xmlns:a16="http://schemas.microsoft.com/office/drawing/2014/main" id="{680A604D-AA8E-4A88-B769-E28D2707A384}"/>
              </a:ext>
            </a:extLst>
          </p:cNvPr>
          <p:cNvSpPr>
            <a:spLocks noGrp="1"/>
          </p:cNvSpPr>
          <p:nvPr>
            <p:ph type="body" sz="quarter" idx="14"/>
          </p:nvPr>
        </p:nvSpPr>
        <p:spPr>
          <a:xfrm>
            <a:off x="768173" y="1406791"/>
            <a:ext cx="4953975" cy="1193534"/>
          </a:xfrm>
        </p:spPr>
        <p:txBody>
          <a:bodyPr/>
          <a:lstStyle/>
          <a:p>
            <a:pPr marL="457200" indent="-457200">
              <a:buFontTx/>
              <a:buChar char="-"/>
            </a:pPr>
            <a:r>
              <a:rPr lang="de-DE" sz="2800" dirty="0"/>
              <a:t>sind ein umfassenderer und ganzheitlicherer Ansatz als Foren. </a:t>
            </a:r>
          </a:p>
          <a:p>
            <a:pPr marL="457200" indent="-457200">
              <a:buFontTx/>
              <a:buChar char="-"/>
            </a:pPr>
            <a:r>
              <a:rPr lang="hr-BA" sz="2800" dirty="0"/>
              <a:t>Techfugees </a:t>
            </a:r>
            <a:r>
              <a:rPr lang="de-DE" sz="2800" dirty="0"/>
              <a:t>ist ein gutes Beispiel für eine Online-Gemeinschaft. Sie kümmern sich um technische Fragen und den Aufbau von Fähigkeiten.</a:t>
            </a:r>
            <a:endParaRPr lang="en-US" sz="2800" dirty="0"/>
          </a:p>
        </p:txBody>
      </p:sp>
      <p:pic>
        <p:nvPicPr>
          <p:cNvPr id="5" name="Picture 4">
            <a:extLst>
              <a:ext uri="{FF2B5EF4-FFF2-40B4-BE49-F238E27FC236}">
                <a16:creationId xmlns:a16="http://schemas.microsoft.com/office/drawing/2014/main" id="{146955C6-670F-4289-835C-C76583FCBCC1}"/>
              </a:ext>
            </a:extLst>
          </p:cNvPr>
          <p:cNvPicPr>
            <a:picLocks noChangeAspect="1"/>
          </p:cNvPicPr>
          <p:nvPr/>
        </p:nvPicPr>
        <p:blipFill>
          <a:blip r:embed="rId2"/>
          <a:stretch>
            <a:fillRect/>
          </a:stretch>
        </p:blipFill>
        <p:spPr>
          <a:xfrm>
            <a:off x="6469852" y="2369200"/>
            <a:ext cx="4175915" cy="735844"/>
          </a:xfrm>
          <a:prstGeom prst="rect">
            <a:avLst/>
          </a:prstGeom>
        </p:spPr>
      </p:pic>
      <p:pic>
        <p:nvPicPr>
          <p:cNvPr id="7" name="Graphic 6" descr="Arrow: Slight curve with solid fill">
            <a:extLst>
              <a:ext uri="{FF2B5EF4-FFF2-40B4-BE49-F238E27FC236}">
                <a16:creationId xmlns:a16="http://schemas.microsoft.com/office/drawing/2014/main" id="{65296CF6-F99F-4809-BA9F-E5E59C0FA5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7243605" y="3616151"/>
            <a:ext cx="1760974" cy="1858944"/>
          </a:xfrm>
          <a:prstGeom prst="rect">
            <a:avLst/>
          </a:prstGeom>
        </p:spPr>
      </p:pic>
    </p:spTree>
    <p:extLst>
      <p:ext uri="{BB962C8B-B14F-4D97-AF65-F5344CB8AC3E}">
        <p14:creationId xmlns:p14="http://schemas.microsoft.com/office/powerpoint/2010/main" val="133406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p:txBody>
          <a:bodyPr>
            <a:normAutofit/>
          </a:bodyPr>
          <a:lstStyle/>
          <a:p>
            <a:endParaRPr lang="en-US" dirty="0"/>
          </a:p>
          <a:p>
            <a:r>
              <a:rPr lang="de-DE" b="1" i="0" dirty="0">
                <a:solidFill>
                  <a:srgbClr val="FFFFFF"/>
                </a:solidFill>
                <a:effectLst/>
                <a:latin typeface="Muli"/>
              </a:rPr>
              <a:t>Befähigung von Vertriebenen durch Technologie</a:t>
            </a:r>
            <a:endParaRPr lang="en-US" dirty="0"/>
          </a:p>
        </p:txBody>
      </p:sp>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14"/>
          </p:nvPr>
        </p:nvSpPr>
        <p:spPr>
          <a:xfrm>
            <a:off x="460938" y="4658881"/>
            <a:ext cx="6524324" cy="1303334"/>
          </a:xfrm>
        </p:spPr>
        <p:txBody>
          <a:bodyPr/>
          <a:lstStyle/>
          <a:p>
            <a:r>
              <a:rPr lang="en-US" b="1" dirty="0">
                <a:solidFill>
                  <a:srgbClr val="E78631"/>
                </a:solidFill>
                <a:hlinkClick r:id="rId2"/>
              </a:rPr>
              <a:t>T</a:t>
            </a:r>
            <a:r>
              <a:rPr lang="en-US" b="1" i="0" dirty="0">
                <a:solidFill>
                  <a:srgbClr val="E78631"/>
                </a:solidFill>
                <a:effectLst/>
                <a:hlinkClick r:id="rId2"/>
              </a:rPr>
              <a:t>echfugees</a:t>
            </a:r>
            <a:r>
              <a:rPr lang="en-US" i="0" dirty="0">
                <a:solidFill>
                  <a:schemeClr val="bg2">
                    <a:lumMod val="25000"/>
                  </a:schemeClr>
                </a:solidFill>
                <a:effectLst/>
                <a:hlinkClick r:id="rId2"/>
              </a:rPr>
              <a:t> </a:t>
            </a:r>
            <a:r>
              <a:rPr lang="de-DE" i="0" dirty="0">
                <a:solidFill>
                  <a:schemeClr val="bg2">
                    <a:lumMod val="25000"/>
                  </a:schemeClr>
                </a:solidFill>
                <a:effectLst/>
              </a:rPr>
              <a:t>ist eine globale, wirkungsorientierte Organisation. Sie fördert ein nachhaltiges Ökosystem von Technologielösungen, die die Integration von Vertriebenen unterstützen.</a:t>
            </a:r>
            <a:endParaRPr lang="en-US" i="0" dirty="0">
              <a:solidFill>
                <a:schemeClr val="bg2">
                  <a:lumMod val="25000"/>
                </a:schemeClr>
              </a:solidFill>
              <a:effectLst/>
            </a:endParaRPr>
          </a:p>
          <a:p>
            <a:endParaRPr lang="en-US" dirty="0"/>
          </a:p>
        </p:txBody>
      </p:sp>
      <p:pic>
        <p:nvPicPr>
          <p:cNvPr id="6" name="Picture Placeholder 5" descr="Graphical user interface, website&#10;&#10;Description automatically generated">
            <a:hlinkClick r:id="rId2"/>
            <a:extLst>
              <a:ext uri="{FF2B5EF4-FFF2-40B4-BE49-F238E27FC236}">
                <a16:creationId xmlns:a16="http://schemas.microsoft.com/office/drawing/2014/main" id="{2EC2365E-20BE-4133-8FCB-0D92F1FBD241}"/>
              </a:ext>
            </a:extLst>
          </p:cNvPr>
          <p:cNvPicPr>
            <a:picLocks noGrp="1" noChangeAspect="1"/>
          </p:cNvPicPr>
          <p:nvPr>
            <p:ph type="pic" sz="quarter" idx="19"/>
          </p:nvPr>
        </p:nvPicPr>
        <p:blipFill rotWithShape="1">
          <a:blip r:embed="rId3" cstate="screen">
            <a:extLst>
              <a:ext uri="{28A0092B-C50C-407E-A947-70E740481C1C}">
                <a14:useLocalDpi xmlns:a14="http://schemas.microsoft.com/office/drawing/2010/main"/>
              </a:ext>
            </a:extLst>
          </a:blip>
          <a:srcRect/>
          <a:stretch/>
        </p:blipFill>
        <p:spPr>
          <a:xfrm>
            <a:off x="5260157" y="-1"/>
            <a:ext cx="6931842" cy="4234375"/>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C6C695D2-149C-4E32-A023-CDB08276CD9B}"/>
              </a:ext>
            </a:extLst>
          </p:cNvPr>
          <p:cNvSpPr txBox="1"/>
          <p:nvPr/>
        </p:nvSpPr>
        <p:spPr>
          <a:xfrm>
            <a:off x="7889248" y="4977690"/>
            <a:ext cx="2860577" cy="523220"/>
          </a:xfrm>
          <a:prstGeom prst="rect">
            <a:avLst/>
          </a:prstGeom>
          <a:noFill/>
        </p:spPr>
        <p:txBody>
          <a:bodyPr wrap="square" rtlCol="0">
            <a:spAutoFit/>
          </a:bodyPr>
          <a:lstStyle/>
          <a:p>
            <a:r>
              <a:rPr lang="de-DE" sz="2800" b="1" dirty="0">
                <a:solidFill>
                  <a:srgbClr val="E78631"/>
                </a:solidFill>
              </a:rPr>
              <a:t>Hier klicken</a:t>
            </a:r>
          </a:p>
        </p:txBody>
      </p:sp>
      <p:sp>
        <p:nvSpPr>
          <p:cNvPr id="8" name="Arrow: Down 7">
            <a:extLst>
              <a:ext uri="{FF2B5EF4-FFF2-40B4-BE49-F238E27FC236}">
                <a16:creationId xmlns:a16="http://schemas.microsoft.com/office/drawing/2014/main" id="{F0725A02-DFAB-44EF-A66E-AFF83145CA87}"/>
              </a:ext>
            </a:extLst>
          </p:cNvPr>
          <p:cNvSpPr/>
          <p:nvPr/>
        </p:nvSpPr>
        <p:spPr>
          <a:xfrm rot="12153547">
            <a:off x="9829547" y="4707674"/>
            <a:ext cx="612742" cy="848412"/>
          </a:xfrm>
          <a:prstGeom prst="downArrow">
            <a:avLst/>
          </a:prstGeom>
          <a:solidFill>
            <a:srgbClr val="D631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10" name="Picture 9">
            <a:extLst>
              <a:ext uri="{FF2B5EF4-FFF2-40B4-BE49-F238E27FC236}">
                <a16:creationId xmlns:a16="http://schemas.microsoft.com/office/drawing/2014/main" id="{A47FEBAB-25A8-4C1E-9098-A7C373682186}"/>
              </a:ext>
            </a:extLst>
          </p:cNvPr>
          <p:cNvPicPr>
            <a:picLocks noChangeAspect="1"/>
          </p:cNvPicPr>
          <p:nvPr/>
        </p:nvPicPr>
        <p:blipFill>
          <a:blip r:embed="rId4"/>
          <a:stretch>
            <a:fillRect/>
          </a:stretch>
        </p:blipFill>
        <p:spPr>
          <a:xfrm>
            <a:off x="460938" y="329385"/>
            <a:ext cx="4175915" cy="735844"/>
          </a:xfrm>
          <a:prstGeom prst="rect">
            <a:avLst/>
          </a:prstGeom>
        </p:spPr>
      </p:pic>
    </p:spTree>
    <p:extLst>
      <p:ext uri="{BB962C8B-B14F-4D97-AF65-F5344CB8AC3E}">
        <p14:creationId xmlns:p14="http://schemas.microsoft.com/office/powerpoint/2010/main" val="2838598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5"/>
          </p:nvPr>
        </p:nvSpPr>
        <p:spPr>
          <a:xfrm>
            <a:off x="2988297" y="722726"/>
            <a:ext cx="8814063" cy="2289137"/>
          </a:xfrm>
        </p:spPr>
        <p:txBody>
          <a:bodyPr>
            <a:normAutofit fontScale="85000" lnSpcReduction="20000"/>
          </a:bodyPr>
          <a:lstStyle/>
          <a:p>
            <a:r>
              <a:rPr lang="de-DE" sz="2400" b="1" i="0" dirty="0">
                <a:effectLst/>
              </a:rPr>
              <a:t>Sich dieser neuen Realität stellen (es handelt sich nicht um eine vorübergehende "Krise"), </a:t>
            </a:r>
          </a:p>
          <a:p>
            <a:r>
              <a:rPr lang="de-DE" sz="2600" dirty="0"/>
              <a:t>Techfugees sagt, dass wir unsere Widerstandsfähigkeit verbessern müssen. Wir müssen die Bereitschaft der Gemeinschaften stärken und ihre Fähigkeiten verbessern, um Menschen aufzunehmen die gewaltsam vertrieben wurden. Wir haben nicht mehr die Zeit, FÜR oder GEGEN Migration zu sein.</a:t>
            </a:r>
          </a:p>
          <a:p>
            <a:r>
              <a:rPr lang="de-DE" sz="2400" b="0" i="0" dirty="0">
                <a:effectLst/>
              </a:rPr>
              <a:t> </a:t>
            </a:r>
            <a:endParaRPr lang="en-US" sz="2400" dirty="0"/>
          </a:p>
        </p:txBody>
      </p:sp>
      <p:pic>
        <p:nvPicPr>
          <p:cNvPr id="10" name="Picture Placeholder 9" descr="Graphical user interface, application&#10;&#10;Description automatically generated">
            <a:extLst>
              <a:ext uri="{FF2B5EF4-FFF2-40B4-BE49-F238E27FC236}">
                <a16:creationId xmlns:a16="http://schemas.microsoft.com/office/drawing/2014/main" id="{E2B36DA4-D24D-4F47-BB54-09279F3A0B35}"/>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2988297" y="3846136"/>
            <a:ext cx="7117237" cy="2144598"/>
          </a:xfrm>
        </p:spPr>
      </p:pic>
      <p:sp>
        <p:nvSpPr>
          <p:cNvPr id="14" name="Rectangle 13">
            <a:extLst>
              <a:ext uri="{FF2B5EF4-FFF2-40B4-BE49-F238E27FC236}">
                <a16:creationId xmlns:a16="http://schemas.microsoft.com/office/drawing/2014/main" id="{1CEBBA68-5E43-4CC0-B269-1D6E835E63E6}"/>
              </a:ext>
            </a:extLst>
          </p:cNvPr>
          <p:cNvSpPr/>
          <p:nvPr/>
        </p:nvSpPr>
        <p:spPr>
          <a:xfrm>
            <a:off x="122548" y="367641"/>
            <a:ext cx="2686639" cy="650449"/>
          </a:xfrm>
          <a:prstGeom prst="rect">
            <a:avLst/>
          </a:prstGeom>
          <a:solidFill>
            <a:srgbClr val="E786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12" name="Picture 11">
            <a:extLst>
              <a:ext uri="{FF2B5EF4-FFF2-40B4-BE49-F238E27FC236}">
                <a16:creationId xmlns:a16="http://schemas.microsoft.com/office/drawing/2014/main" id="{6EDE2C16-E719-4E7A-8248-A97DBE25687E}"/>
              </a:ext>
            </a:extLst>
          </p:cNvPr>
          <p:cNvPicPr>
            <a:picLocks noChangeAspect="1"/>
          </p:cNvPicPr>
          <p:nvPr/>
        </p:nvPicPr>
        <p:blipFill>
          <a:blip r:embed="rId3"/>
          <a:stretch>
            <a:fillRect/>
          </a:stretch>
        </p:blipFill>
        <p:spPr>
          <a:xfrm>
            <a:off x="188536" y="443055"/>
            <a:ext cx="2521195" cy="455891"/>
          </a:xfrm>
          <a:prstGeom prst="rect">
            <a:avLst/>
          </a:prstGeom>
        </p:spPr>
      </p:pic>
    </p:spTree>
    <p:extLst>
      <p:ext uri="{BB962C8B-B14F-4D97-AF65-F5344CB8AC3E}">
        <p14:creationId xmlns:p14="http://schemas.microsoft.com/office/powerpoint/2010/main" val="2410056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a:xfrm>
            <a:off x="1218556" y="364962"/>
            <a:ext cx="10600546" cy="953429"/>
          </a:xfrm>
        </p:spPr>
        <p:txBody>
          <a:bodyPr>
            <a:normAutofit/>
          </a:bodyPr>
          <a:lstStyle/>
          <a:p>
            <a:r>
              <a:rPr lang="de-DE" dirty="0"/>
              <a:t>Der Problemlösungsprozess</a:t>
            </a:r>
          </a:p>
        </p:txBody>
      </p:sp>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14"/>
          </p:nvPr>
        </p:nvSpPr>
        <p:spPr>
          <a:xfrm>
            <a:off x="5467547" y="1277208"/>
            <a:ext cx="6280756" cy="4840786"/>
          </a:xfrm>
        </p:spPr>
        <p:txBody>
          <a:bodyPr/>
          <a:lstStyle/>
          <a:p>
            <a:pPr algn="l"/>
            <a:r>
              <a:rPr lang="de-DE" b="1" dirty="0">
                <a:solidFill>
                  <a:srgbClr val="E78631"/>
                </a:solidFill>
              </a:rPr>
              <a:t>4</a:t>
            </a:r>
            <a:r>
              <a:rPr lang="de-DE" b="1" i="0" dirty="0">
                <a:solidFill>
                  <a:srgbClr val="E78631"/>
                </a:solidFill>
                <a:effectLst/>
              </a:rPr>
              <a:t>. Reflektieren</a:t>
            </a:r>
          </a:p>
          <a:p>
            <a:r>
              <a:rPr lang="de-DE" sz="2200" dirty="0"/>
              <a:t>Der letzte Schritt ist die Reflexion. Wenn Du eine gute Lösung gefunden hast, merke sie Dir. Du kannst ein Video von der Fehlerbehebung aufnehmen oder eine Anleitung schreiben. Damit kannst du auch Deine Gemeinschaft unterstützen. Du kannst mit der zuständigen Person in Deiner Institution sprechen, wie Du Deine Lösung am besten festhalten kannst.</a:t>
            </a:r>
          </a:p>
          <a:p>
            <a:r>
              <a:rPr lang="de-DE" sz="2200" dirty="0"/>
              <a:t>Manchmal braucht man mehrere Versuche bis man eine gute Lösung gefunden hat. Das ist normal. Es ist wichtig nicht aufzugeben. Wenn Du ein Problem lösen musst, bitte Andere um Hilfe. Es ist gut, sich mit Kolleg*innen über das Problem auszutauschen. Arbeite mit ihnen zusammen an einer Lösung. Dabei lernen alle, wie man Probleme mit Technologie lösen kann.</a:t>
            </a:r>
          </a:p>
          <a:p>
            <a:pPr algn="l"/>
            <a:r>
              <a:rPr lang="de-DE" sz="2150" b="0" i="0" dirty="0">
                <a:solidFill>
                  <a:schemeClr val="bg2">
                    <a:lumMod val="25000"/>
                  </a:schemeClr>
                </a:solidFill>
                <a:effectLst/>
              </a:rPr>
              <a:t> </a:t>
            </a:r>
            <a:endParaRPr lang="en-US" sz="2150" b="0" i="0" dirty="0">
              <a:solidFill>
                <a:schemeClr val="bg2">
                  <a:lumMod val="25000"/>
                </a:schemeClr>
              </a:solidFill>
              <a:effectLst/>
            </a:endParaRPr>
          </a:p>
        </p:txBody>
      </p:sp>
      <p:pic>
        <p:nvPicPr>
          <p:cNvPr id="5" name="Picture 4" descr="A picture containing text&#10;&#10;Description automatically generated">
            <a:extLst>
              <a:ext uri="{FF2B5EF4-FFF2-40B4-BE49-F238E27FC236}">
                <a16:creationId xmlns:a16="http://schemas.microsoft.com/office/drawing/2014/main" id="{E0D2E4B7-35AC-43DA-8689-46C6AF1131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436730"/>
            <a:ext cx="5254914" cy="5025466"/>
          </a:xfrm>
          <a:prstGeom prst="rect">
            <a:avLst/>
          </a:prstGeom>
        </p:spPr>
      </p:pic>
    </p:spTree>
    <p:extLst>
      <p:ext uri="{BB962C8B-B14F-4D97-AF65-F5344CB8AC3E}">
        <p14:creationId xmlns:p14="http://schemas.microsoft.com/office/powerpoint/2010/main" val="2346793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B7D41F-0FB6-49D9-ACB3-AF51C45F3EAC}"/>
              </a:ext>
            </a:extLst>
          </p:cNvPr>
          <p:cNvSpPr>
            <a:spLocks noGrp="1"/>
          </p:cNvSpPr>
          <p:nvPr>
            <p:ph type="body" sz="quarter" idx="13"/>
          </p:nvPr>
        </p:nvSpPr>
        <p:spPr>
          <a:xfrm>
            <a:off x="2510132" y="553462"/>
            <a:ext cx="2100759" cy="953429"/>
          </a:xfrm>
        </p:spPr>
        <p:txBody>
          <a:bodyPr/>
          <a:lstStyle/>
          <a:p>
            <a:r>
              <a:rPr lang="de-DE" dirty="0"/>
              <a:t>AUFGABE</a:t>
            </a:r>
            <a:endParaRPr lang="en-US" dirty="0"/>
          </a:p>
        </p:txBody>
      </p:sp>
      <p:sp>
        <p:nvSpPr>
          <p:cNvPr id="14" name="TextBox 13">
            <a:extLst>
              <a:ext uri="{FF2B5EF4-FFF2-40B4-BE49-F238E27FC236}">
                <a16:creationId xmlns:a16="http://schemas.microsoft.com/office/drawing/2014/main" id="{DFD6A8B8-4BB7-403C-87A1-256ED5B6C3D2}"/>
              </a:ext>
            </a:extLst>
          </p:cNvPr>
          <p:cNvSpPr txBox="1"/>
          <p:nvPr/>
        </p:nvSpPr>
        <p:spPr>
          <a:xfrm>
            <a:off x="170940" y="2584409"/>
            <a:ext cx="10135654" cy="3954929"/>
          </a:xfrm>
          <a:prstGeom prst="rect">
            <a:avLst/>
          </a:prstGeom>
          <a:noFill/>
        </p:spPr>
        <p:txBody>
          <a:bodyPr wrap="square" rtlCol="0">
            <a:spAutoFit/>
          </a:bodyPr>
          <a:lstStyle/>
          <a:p>
            <a:pPr marL="342900" indent="-342900">
              <a:buFont typeface="+mj-lt"/>
              <a:buAutoNum type="arabicPeriod"/>
            </a:pPr>
            <a:r>
              <a:rPr lang="de-DE" sz="2400" dirty="0">
                <a:solidFill>
                  <a:schemeClr val="bg1">
                    <a:lumMod val="50000"/>
                  </a:schemeClr>
                </a:solidFill>
              </a:rPr>
              <a:t>Lies den Artikel "Grundlegende Techniken zur Fehlerbehebung" aufmerksam durch. Klicke mit STRG+Klick auf das Bild in der oberen rechten Ecke, um das PDF-Dokument zu öffnen.</a:t>
            </a:r>
          </a:p>
          <a:p>
            <a:pPr marL="342900" indent="-342900">
              <a:buFont typeface="+mj-lt"/>
              <a:buAutoNum type="arabicPeriod"/>
            </a:pPr>
            <a:r>
              <a:rPr lang="de-DE" sz="2400" dirty="0">
                <a:solidFill>
                  <a:schemeClr val="bg1">
                    <a:lumMod val="50000"/>
                  </a:schemeClr>
                </a:solidFill>
              </a:rPr>
              <a:t>Welche typischen digitalen Probleme werden in dem Text erwähnt? Schreibe sie auf. </a:t>
            </a:r>
            <a:endParaRPr lang="hr-BA" sz="2400" dirty="0">
              <a:solidFill>
                <a:schemeClr val="bg1">
                  <a:lumMod val="50000"/>
                </a:schemeClr>
              </a:solidFill>
            </a:endParaRPr>
          </a:p>
          <a:p>
            <a:pPr marL="342900" indent="-342900">
              <a:buFont typeface="+mj-lt"/>
              <a:buAutoNum type="arabicPeriod"/>
            </a:pPr>
            <a:r>
              <a:rPr lang="de-DE" sz="2400" dirty="0">
                <a:solidFill>
                  <a:schemeClr val="bg1">
                    <a:lumMod val="50000"/>
                  </a:schemeClr>
                </a:solidFill>
              </a:rPr>
              <a:t>Hast Du schon einmal andere digitale Probleme erlebt? Schreibe diese ebenfalls auf. </a:t>
            </a:r>
          </a:p>
          <a:p>
            <a:pPr marL="342900" indent="-342900">
              <a:buFont typeface="+mj-lt"/>
              <a:buAutoNum type="arabicPeriod"/>
            </a:pPr>
            <a:r>
              <a:rPr lang="de-DE" sz="2400" dirty="0">
                <a:solidFill>
                  <a:schemeClr val="bg1">
                    <a:lumMod val="50000"/>
                  </a:schemeClr>
                </a:solidFill>
              </a:rPr>
              <a:t>Notiere die einzelnen Schritte der "Fehlersuche", die im Text beschrieben werden. Was ist der erste Schritt, was der zweite usw.</a:t>
            </a:r>
          </a:p>
          <a:p>
            <a:endParaRPr lang="de-DE" sz="1100" dirty="0">
              <a:solidFill>
                <a:schemeClr val="bg1">
                  <a:lumMod val="50000"/>
                </a:schemeClr>
              </a:solidFill>
            </a:endParaRPr>
          </a:p>
          <a:p>
            <a:r>
              <a:rPr lang="de-DE" sz="2400" dirty="0">
                <a:solidFill>
                  <a:schemeClr val="bg1">
                    <a:lumMod val="50000"/>
                  </a:schemeClr>
                </a:solidFill>
              </a:rPr>
              <a:t>Du kannst die nächsten Folien verwenden, um Deine Ergebnisse aufzuschreiben.</a:t>
            </a:r>
          </a:p>
        </p:txBody>
      </p:sp>
      <p:sp>
        <p:nvSpPr>
          <p:cNvPr id="15" name="Text Placeholder 2">
            <a:extLst>
              <a:ext uri="{FF2B5EF4-FFF2-40B4-BE49-F238E27FC236}">
                <a16:creationId xmlns:a16="http://schemas.microsoft.com/office/drawing/2014/main" id="{B07DB46E-5ADE-42EE-9E34-8E03B208669C}"/>
              </a:ext>
            </a:extLst>
          </p:cNvPr>
          <p:cNvSpPr txBox="1">
            <a:spLocks/>
          </p:cNvSpPr>
          <p:nvPr/>
        </p:nvSpPr>
        <p:spPr>
          <a:xfrm>
            <a:off x="-682628" y="1918823"/>
            <a:ext cx="10587038" cy="5309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5E5E5E"/>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de-DE" sz="2800" b="1" dirty="0"/>
              <a:t>Lerne die Grundregeln des Lösens digitaler Probleme kennen</a:t>
            </a:r>
            <a:endParaRPr lang="en-US" sz="2800" b="1" dirty="0">
              <a:solidFill>
                <a:srgbClr val="FFC000"/>
              </a:solidFill>
            </a:endParaRPr>
          </a:p>
        </p:txBody>
      </p:sp>
      <p:sp>
        <p:nvSpPr>
          <p:cNvPr id="17" name="TextBox 4">
            <a:extLst>
              <a:ext uri="{FF2B5EF4-FFF2-40B4-BE49-F238E27FC236}">
                <a16:creationId xmlns:a16="http://schemas.microsoft.com/office/drawing/2014/main" id="{92D96D3A-DA10-4B9F-AAA6-AA6B7380CCC9}"/>
              </a:ext>
            </a:extLst>
          </p:cNvPr>
          <p:cNvSpPr txBox="1"/>
          <p:nvPr/>
        </p:nvSpPr>
        <p:spPr>
          <a:xfrm>
            <a:off x="374073" y="6573771"/>
            <a:ext cx="8077200" cy="261610"/>
          </a:xfrm>
          <a:prstGeom prst="rect">
            <a:avLst/>
          </a:prstGeom>
          <a:noFill/>
        </p:spPr>
        <p:txBody>
          <a:bodyPr wrap="square">
            <a:spAutoFit/>
          </a:bodyPr>
          <a:lstStyle/>
          <a:p>
            <a:r>
              <a:rPr lang="de-DE" sz="1100" dirty="0">
                <a:solidFill>
                  <a:schemeClr val="bg2">
                    <a:lumMod val="50000"/>
                  </a:schemeClr>
                </a:solidFill>
              </a:rPr>
              <a:t>QUELLE: </a:t>
            </a:r>
            <a:r>
              <a:rPr lang="hr-BA" sz="1100" dirty="0">
                <a:solidFill>
                  <a:schemeClr val="bg2">
                    <a:lumMod val="50000"/>
                  </a:schemeClr>
                </a:solidFill>
              </a:rPr>
              <a:t>https://www.digitaltravellers.org/sheet/basic-troubleshooting-techniques/</a:t>
            </a:r>
            <a:endParaRPr lang="en-US" sz="1100" dirty="0">
              <a:solidFill>
                <a:schemeClr val="bg2">
                  <a:lumMod val="50000"/>
                </a:schemeClr>
              </a:solidFill>
            </a:endParaRPr>
          </a:p>
        </p:txBody>
      </p:sp>
      <p:pic>
        <p:nvPicPr>
          <p:cNvPr id="18" name="Picture 17">
            <a:hlinkClick r:id="rId2"/>
            <a:extLst>
              <a:ext uri="{FF2B5EF4-FFF2-40B4-BE49-F238E27FC236}">
                <a16:creationId xmlns:a16="http://schemas.microsoft.com/office/drawing/2014/main" id="{BC9B58EB-9AF6-46E1-91EF-C406938F27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85799" y="618160"/>
            <a:ext cx="5506202" cy="116601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9" name="Graphic 18" descr="Arrow: Counter-clockwise curve with solid fill">
            <a:extLst>
              <a:ext uri="{FF2B5EF4-FFF2-40B4-BE49-F238E27FC236}">
                <a16:creationId xmlns:a16="http://schemas.microsoft.com/office/drawing/2014/main" id="{D084510D-7C51-44DC-8AAC-17D9E088BDF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56727">
            <a:off x="10162406" y="1787472"/>
            <a:ext cx="2022654" cy="2022654"/>
          </a:xfrm>
          <a:prstGeom prst="rect">
            <a:avLst/>
          </a:prstGeom>
        </p:spPr>
      </p:pic>
      <p:sp>
        <p:nvSpPr>
          <p:cNvPr id="20" name="TextBox 19">
            <a:extLst>
              <a:ext uri="{FF2B5EF4-FFF2-40B4-BE49-F238E27FC236}">
                <a16:creationId xmlns:a16="http://schemas.microsoft.com/office/drawing/2014/main" id="{F8370532-948A-4A35-8885-651DF5339142}"/>
              </a:ext>
            </a:extLst>
          </p:cNvPr>
          <p:cNvSpPr txBox="1"/>
          <p:nvPr/>
        </p:nvSpPr>
        <p:spPr>
          <a:xfrm>
            <a:off x="10491448" y="3657274"/>
            <a:ext cx="1329979" cy="369332"/>
          </a:xfrm>
          <a:prstGeom prst="rect">
            <a:avLst/>
          </a:prstGeom>
          <a:noFill/>
        </p:spPr>
        <p:txBody>
          <a:bodyPr wrap="none" rtlCol="0">
            <a:spAutoFit/>
          </a:bodyPr>
          <a:lstStyle/>
          <a:p>
            <a:r>
              <a:rPr lang="de-DE" b="1" dirty="0">
                <a:solidFill>
                  <a:srgbClr val="DD1B50"/>
                </a:solidFill>
              </a:rPr>
              <a:t>STRG</a:t>
            </a:r>
            <a:r>
              <a:rPr lang="hr-BA" b="1" dirty="0">
                <a:solidFill>
                  <a:srgbClr val="DD1B50"/>
                </a:solidFill>
              </a:rPr>
              <a:t>+</a:t>
            </a:r>
            <a:r>
              <a:rPr lang="de-DE" b="1" dirty="0">
                <a:solidFill>
                  <a:srgbClr val="DD1B50"/>
                </a:solidFill>
              </a:rPr>
              <a:t>K</a:t>
            </a:r>
            <a:r>
              <a:rPr lang="hr-BA" b="1" dirty="0">
                <a:solidFill>
                  <a:srgbClr val="DD1B50"/>
                </a:solidFill>
              </a:rPr>
              <a:t>LICK</a:t>
            </a:r>
            <a:endParaRPr lang="en-US" b="1" dirty="0">
              <a:solidFill>
                <a:srgbClr val="DD1B50"/>
              </a:solidFill>
            </a:endParaRPr>
          </a:p>
        </p:txBody>
      </p:sp>
    </p:spTree>
    <p:extLst>
      <p:ext uri="{BB962C8B-B14F-4D97-AF65-F5344CB8AC3E}">
        <p14:creationId xmlns:p14="http://schemas.microsoft.com/office/powerpoint/2010/main" val="1566662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B7D41F-0FB6-49D9-ACB3-AF51C45F3EAC}"/>
              </a:ext>
            </a:extLst>
          </p:cNvPr>
          <p:cNvSpPr>
            <a:spLocks noGrp="1"/>
          </p:cNvSpPr>
          <p:nvPr>
            <p:ph type="body" sz="quarter" idx="13"/>
          </p:nvPr>
        </p:nvSpPr>
        <p:spPr>
          <a:xfrm>
            <a:off x="1086578" y="751463"/>
            <a:ext cx="2100759" cy="953429"/>
          </a:xfrm>
        </p:spPr>
        <p:txBody>
          <a:bodyPr/>
          <a:lstStyle/>
          <a:p>
            <a:r>
              <a:rPr lang="de-DE" dirty="0"/>
              <a:t>AUFGABE</a:t>
            </a:r>
            <a:endParaRPr lang="en-US" dirty="0"/>
          </a:p>
        </p:txBody>
      </p:sp>
      <p:grpSp>
        <p:nvGrpSpPr>
          <p:cNvPr id="4" name="Group 3">
            <a:extLst>
              <a:ext uri="{FF2B5EF4-FFF2-40B4-BE49-F238E27FC236}">
                <a16:creationId xmlns:a16="http://schemas.microsoft.com/office/drawing/2014/main" id="{C7C16C80-E7B1-4013-BDDE-8B8280FFE00B}"/>
              </a:ext>
            </a:extLst>
          </p:cNvPr>
          <p:cNvGrpSpPr/>
          <p:nvPr/>
        </p:nvGrpSpPr>
        <p:grpSpPr>
          <a:xfrm>
            <a:off x="4606907" y="0"/>
            <a:ext cx="2812257" cy="1470893"/>
            <a:chOff x="4907798" y="574764"/>
            <a:chExt cx="2812257" cy="1470893"/>
          </a:xfrm>
          <a:solidFill>
            <a:srgbClr val="00ACA7"/>
          </a:solidFill>
        </p:grpSpPr>
        <p:sp>
          <p:nvSpPr>
            <p:cNvPr id="5" name="Isosceles Triangle 4">
              <a:extLst>
                <a:ext uri="{FF2B5EF4-FFF2-40B4-BE49-F238E27FC236}">
                  <a16:creationId xmlns:a16="http://schemas.microsoft.com/office/drawing/2014/main" id="{4E099DE7-0EF9-4AB7-A360-A2C5B7F8B8C8}"/>
                </a:ext>
              </a:extLst>
            </p:cNvPr>
            <p:cNvSpPr/>
            <p:nvPr/>
          </p:nvSpPr>
          <p:spPr>
            <a:xfrm rot="10800000">
              <a:off x="4907798" y="574764"/>
              <a:ext cx="2812257" cy="1470893"/>
            </a:xfrm>
            <a:prstGeom prst="triangle">
              <a:avLst>
                <a:gd name="adj" fmla="val 50709"/>
              </a:avLst>
            </a:prstGeom>
            <a:solidFill>
              <a:srgbClr val="E78631"/>
            </a:solidFill>
            <a:ln>
              <a:solidFill>
                <a:srgbClr val="E786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oogle Shape;518;p39">
              <a:extLst>
                <a:ext uri="{FF2B5EF4-FFF2-40B4-BE49-F238E27FC236}">
                  <a16:creationId xmlns:a16="http://schemas.microsoft.com/office/drawing/2014/main" id="{CA1F0CE7-87CD-4AAB-BA2C-772590D3B613}"/>
                </a:ext>
              </a:extLst>
            </p:cNvPr>
            <p:cNvGrpSpPr/>
            <p:nvPr/>
          </p:nvGrpSpPr>
          <p:grpSpPr>
            <a:xfrm>
              <a:off x="6013036" y="703879"/>
              <a:ext cx="722951" cy="783016"/>
              <a:chOff x="1923675" y="1633650"/>
              <a:chExt cx="436000" cy="435975"/>
            </a:xfrm>
            <a:grpFill/>
          </p:grpSpPr>
          <p:sp>
            <p:nvSpPr>
              <p:cNvPr id="8" name="Google Shape;519;p39">
                <a:extLst>
                  <a:ext uri="{FF2B5EF4-FFF2-40B4-BE49-F238E27FC236}">
                    <a16:creationId xmlns:a16="http://schemas.microsoft.com/office/drawing/2014/main" id="{5CBFD66C-691F-46CF-BAAE-187BB44B7A05}"/>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520;p39">
                <a:extLst>
                  <a:ext uri="{FF2B5EF4-FFF2-40B4-BE49-F238E27FC236}">
                    <a16:creationId xmlns:a16="http://schemas.microsoft.com/office/drawing/2014/main" id="{E15AD81B-C4D5-4E80-909A-209B7E93549C}"/>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521;p39">
                <a:extLst>
                  <a:ext uri="{FF2B5EF4-FFF2-40B4-BE49-F238E27FC236}">
                    <a16:creationId xmlns:a16="http://schemas.microsoft.com/office/drawing/2014/main" id="{33D1B13A-DA2B-42EA-AD48-A6DAD294CC73}"/>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522;p39">
                <a:extLst>
                  <a:ext uri="{FF2B5EF4-FFF2-40B4-BE49-F238E27FC236}">
                    <a16:creationId xmlns:a16="http://schemas.microsoft.com/office/drawing/2014/main" id="{2FF9F5ED-0049-4866-9F55-70C6832E4C86}"/>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523;p39">
                <a:extLst>
                  <a:ext uri="{FF2B5EF4-FFF2-40B4-BE49-F238E27FC236}">
                    <a16:creationId xmlns:a16="http://schemas.microsoft.com/office/drawing/2014/main" id="{1485A998-B570-4403-827A-2B61608B2084}"/>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524;p39">
                <a:extLst>
                  <a:ext uri="{FF2B5EF4-FFF2-40B4-BE49-F238E27FC236}">
                    <a16:creationId xmlns:a16="http://schemas.microsoft.com/office/drawing/2014/main" id="{F24B225E-8297-42D1-8BC2-6C37193B1171}"/>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cxnSp>
          <p:nvCxnSpPr>
            <p:cNvPr id="7" name="Straight Connector 6">
              <a:extLst>
                <a:ext uri="{FF2B5EF4-FFF2-40B4-BE49-F238E27FC236}">
                  <a16:creationId xmlns:a16="http://schemas.microsoft.com/office/drawing/2014/main" id="{7485F75C-27CA-4EE0-8BD6-09081A0A276C}"/>
                </a:ext>
              </a:extLst>
            </p:cNvPr>
            <p:cNvCxnSpPr>
              <a:cxnSpLocks/>
            </p:cNvCxnSpPr>
            <p:nvPr/>
          </p:nvCxnSpPr>
          <p:spPr>
            <a:xfrm>
              <a:off x="5878284" y="1521106"/>
              <a:ext cx="831576" cy="1"/>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DFD6A8B8-4BB7-403C-87A1-256ED5B6C3D2}"/>
              </a:ext>
            </a:extLst>
          </p:cNvPr>
          <p:cNvSpPr txBox="1"/>
          <p:nvPr/>
        </p:nvSpPr>
        <p:spPr>
          <a:xfrm>
            <a:off x="962620" y="2303053"/>
            <a:ext cx="10061121" cy="3785652"/>
          </a:xfrm>
          <a:prstGeom prst="rect">
            <a:avLst/>
          </a:prstGeom>
          <a:noFill/>
        </p:spPr>
        <p:txBody>
          <a:bodyPr wrap="square" rtlCol="0">
            <a:spAutoFit/>
          </a:bodyPr>
          <a:lstStyle/>
          <a:p>
            <a:r>
              <a:rPr lang="hr-BA" sz="2000" dirty="0">
                <a:solidFill>
                  <a:schemeClr val="bg2">
                    <a:lumMod val="25000"/>
                  </a:schemeClr>
                </a:solidFill>
              </a:rPr>
              <a:t>_____________________________________________________________________________</a:t>
            </a:r>
          </a:p>
          <a:p>
            <a:r>
              <a:rPr lang="hr-BA" sz="2000" dirty="0">
                <a:solidFill>
                  <a:schemeClr val="bg2">
                    <a:lumMod val="25000"/>
                  </a:schemeClr>
                </a:solidFill>
              </a:rPr>
              <a:t>__________________________________________________________________________________________________________________________________________________________</a:t>
            </a:r>
            <a:endParaRPr lang="de-DE" sz="2000" dirty="0">
              <a:solidFill>
                <a:schemeClr val="bg2">
                  <a:lumMod val="25000"/>
                </a:schemeClr>
              </a:solidFill>
            </a:endParaRPr>
          </a:p>
          <a:p>
            <a:r>
              <a:rPr lang="de-DE" sz="2000" dirty="0">
                <a:solidFill>
                  <a:schemeClr val="bg2">
                    <a:lumMod val="25000"/>
                  </a:schemeClr>
                </a:solidFill>
              </a:rPr>
              <a:t>_____________________________________________________________________________</a:t>
            </a:r>
          </a:p>
          <a:p>
            <a:r>
              <a:rPr lang="de-DE" sz="2000" dirty="0">
                <a:solidFill>
                  <a:schemeClr val="bg2">
                    <a:lumMod val="25000"/>
                  </a:schemeClr>
                </a:solidFill>
              </a:rPr>
              <a:t>__________________________________________________________________________________________________________________________________________________________</a:t>
            </a:r>
          </a:p>
          <a:p>
            <a:r>
              <a:rPr lang="de-DE" sz="2000" dirty="0">
                <a:solidFill>
                  <a:schemeClr val="bg2">
                    <a:lumMod val="25000"/>
                  </a:schemeClr>
                </a:solidFill>
              </a:rPr>
              <a:t>_____________________________________________________________________________</a:t>
            </a:r>
          </a:p>
          <a:p>
            <a:r>
              <a:rPr lang="de-DE" sz="2000" dirty="0">
                <a:solidFill>
                  <a:schemeClr val="bg2">
                    <a:lumMod val="25000"/>
                  </a:schemeClr>
                </a:solidFill>
              </a:rPr>
              <a:t>__________________________________________________________________________________________________________________________________________________________</a:t>
            </a:r>
          </a:p>
          <a:p>
            <a:r>
              <a:rPr lang="de-DE" sz="2000" dirty="0">
                <a:solidFill>
                  <a:schemeClr val="bg2">
                    <a:lumMod val="25000"/>
                  </a:schemeClr>
                </a:solidFill>
              </a:rPr>
              <a:t>_____________________________________________________________________________</a:t>
            </a:r>
          </a:p>
          <a:p>
            <a:r>
              <a:rPr lang="de-DE" sz="2000" dirty="0">
                <a:solidFill>
                  <a:schemeClr val="bg2">
                    <a:lumMod val="25000"/>
                  </a:schemeClr>
                </a:solidFill>
              </a:rPr>
              <a:t>__________________________________________________________________________________________________________________________________________________________</a:t>
            </a:r>
          </a:p>
        </p:txBody>
      </p:sp>
      <p:sp>
        <p:nvSpPr>
          <p:cNvPr id="15" name="Text Placeholder 2">
            <a:extLst>
              <a:ext uri="{FF2B5EF4-FFF2-40B4-BE49-F238E27FC236}">
                <a16:creationId xmlns:a16="http://schemas.microsoft.com/office/drawing/2014/main" id="{B07DB46E-5ADE-42EE-9E34-8E03B208669C}"/>
              </a:ext>
            </a:extLst>
          </p:cNvPr>
          <p:cNvSpPr txBox="1">
            <a:spLocks/>
          </p:cNvSpPr>
          <p:nvPr/>
        </p:nvSpPr>
        <p:spPr>
          <a:xfrm>
            <a:off x="1085850" y="1776830"/>
            <a:ext cx="10587038" cy="5309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5E5E5E"/>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de-DE" dirty="0"/>
              <a:t>Platz für Deine Ergebnisse</a:t>
            </a:r>
            <a:endParaRPr lang="en-US" dirty="0">
              <a:solidFill>
                <a:srgbClr val="FFC000"/>
              </a:solidFill>
            </a:endParaRPr>
          </a:p>
        </p:txBody>
      </p:sp>
    </p:spTree>
    <p:extLst>
      <p:ext uri="{BB962C8B-B14F-4D97-AF65-F5344CB8AC3E}">
        <p14:creationId xmlns:p14="http://schemas.microsoft.com/office/powerpoint/2010/main" val="2887765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26699B-F1B2-F143-B2BC-17CF1E1A2645}"/>
              </a:ext>
            </a:extLst>
          </p:cNvPr>
          <p:cNvSpPr>
            <a:spLocks noGrp="1"/>
          </p:cNvSpPr>
          <p:nvPr>
            <p:ph type="body" sz="quarter" idx="13"/>
          </p:nvPr>
        </p:nvSpPr>
        <p:spPr>
          <a:xfrm>
            <a:off x="622169" y="709438"/>
            <a:ext cx="4570242" cy="3928550"/>
          </a:xfrm>
        </p:spPr>
        <p:txBody>
          <a:bodyPr/>
          <a:lstStyle/>
          <a:p>
            <a:r>
              <a:rPr lang="en-US" dirty="0"/>
              <a:t>1. </a:t>
            </a:r>
            <a:r>
              <a:rPr lang="de-DE" dirty="0"/>
              <a:t>Identifizierung von Bedürfnissen und technologischen Antworten</a:t>
            </a:r>
          </a:p>
          <a:p>
            <a:endParaRPr lang="en-US" dirty="0"/>
          </a:p>
        </p:txBody>
      </p:sp>
      <p:pic>
        <p:nvPicPr>
          <p:cNvPr id="4" name="Picture 3">
            <a:extLst>
              <a:ext uri="{FF2B5EF4-FFF2-40B4-BE49-F238E27FC236}">
                <a16:creationId xmlns:a16="http://schemas.microsoft.com/office/drawing/2014/main" id="{F4178168-724D-4838-8BBE-1BA2A11A79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60503" y="0"/>
            <a:ext cx="5689602" cy="6858000"/>
          </a:xfrm>
          <a:prstGeom prst="rect">
            <a:avLst/>
          </a:prstGeom>
        </p:spPr>
      </p:pic>
    </p:spTree>
    <p:extLst>
      <p:ext uri="{BB962C8B-B14F-4D97-AF65-F5344CB8AC3E}">
        <p14:creationId xmlns:p14="http://schemas.microsoft.com/office/powerpoint/2010/main" val="1142777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B7D41F-0FB6-49D9-ACB3-AF51C45F3EAC}"/>
              </a:ext>
            </a:extLst>
          </p:cNvPr>
          <p:cNvSpPr>
            <a:spLocks noGrp="1"/>
          </p:cNvSpPr>
          <p:nvPr>
            <p:ph type="body" sz="quarter" idx="13"/>
          </p:nvPr>
        </p:nvSpPr>
        <p:spPr>
          <a:xfrm>
            <a:off x="1086578" y="751463"/>
            <a:ext cx="2100759" cy="953429"/>
          </a:xfrm>
        </p:spPr>
        <p:txBody>
          <a:bodyPr/>
          <a:lstStyle/>
          <a:p>
            <a:r>
              <a:rPr lang="de-DE" dirty="0"/>
              <a:t>AUFGABE</a:t>
            </a:r>
            <a:endParaRPr lang="en-US" dirty="0"/>
          </a:p>
        </p:txBody>
      </p:sp>
      <p:grpSp>
        <p:nvGrpSpPr>
          <p:cNvPr id="4" name="Group 3">
            <a:extLst>
              <a:ext uri="{FF2B5EF4-FFF2-40B4-BE49-F238E27FC236}">
                <a16:creationId xmlns:a16="http://schemas.microsoft.com/office/drawing/2014/main" id="{C7C16C80-E7B1-4013-BDDE-8B8280FFE00B}"/>
              </a:ext>
            </a:extLst>
          </p:cNvPr>
          <p:cNvGrpSpPr/>
          <p:nvPr/>
        </p:nvGrpSpPr>
        <p:grpSpPr>
          <a:xfrm>
            <a:off x="4606907" y="0"/>
            <a:ext cx="2812257" cy="1470893"/>
            <a:chOff x="4907798" y="574764"/>
            <a:chExt cx="2812257" cy="1470893"/>
          </a:xfrm>
          <a:solidFill>
            <a:srgbClr val="00ACA7"/>
          </a:solidFill>
        </p:grpSpPr>
        <p:sp>
          <p:nvSpPr>
            <p:cNvPr id="5" name="Isosceles Triangle 4">
              <a:extLst>
                <a:ext uri="{FF2B5EF4-FFF2-40B4-BE49-F238E27FC236}">
                  <a16:creationId xmlns:a16="http://schemas.microsoft.com/office/drawing/2014/main" id="{4E099DE7-0EF9-4AB7-A360-A2C5B7F8B8C8}"/>
                </a:ext>
              </a:extLst>
            </p:cNvPr>
            <p:cNvSpPr/>
            <p:nvPr/>
          </p:nvSpPr>
          <p:spPr>
            <a:xfrm rot="10800000">
              <a:off x="4907798" y="574764"/>
              <a:ext cx="2812257" cy="1470893"/>
            </a:xfrm>
            <a:prstGeom prst="triangle">
              <a:avLst>
                <a:gd name="adj" fmla="val 50709"/>
              </a:avLst>
            </a:prstGeom>
            <a:solidFill>
              <a:srgbClr val="E78631"/>
            </a:solidFill>
            <a:ln>
              <a:solidFill>
                <a:srgbClr val="E786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oogle Shape;518;p39">
              <a:extLst>
                <a:ext uri="{FF2B5EF4-FFF2-40B4-BE49-F238E27FC236}">
                  <a16:creationId xmlns:a16="http://schemas.microsoft.com/office/drawing/2014/main" id="{CA1F0CE7-87CD-4AAB-BA2C-772590D3B613}"/>
                </a:ext>
              </a:extLst>
            </p:cNvPr>
            <p:cNvGrpSpPr/>
            <p:nvPr/>
          </p:nvGrpSpPr>
          <p:grpSpPr>
            <a:xfrm>
              <a:off x="6013036" y="703879"/>
              <a:ext cx="722951" cy="783016"/>
              <a:chOff x="1923675" y="1633650"/>
              <a:chExt cx="436000" cy="435975"/>
            </a:xfrm>
            <a:grpFill/>
          </p:grpSpPr>
          <p:sp>
            <p:nvSpPr>
              <p:cNvPr id="8" name="Google Shape;519;p39">
                <a:extLst>
                  <a:ext uri="{FF2B5EF4-FFF2-40B4-BE49-F238E27FC236}">
                    <a16:creationId xmlns:a16="http://schemas.microsoft.com/office/drawing/2014/main" id="{5CBFD66C-691F-46CF-BAAE-187BB44B7A05}"/>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520;p39">
                <a:extLst>
                  <a:ext uri="{FF2B5EF4-FFF2-40B4-BE49-F238E27FC236}">
                    <a16:creationId xmlns:a16="http://schemas.microsoft.com/office/drawing/2014/main" id="{E15AD81B-C4D5-4E80-909A-209B7E93549C}"/>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521;p39">
                <a:extLst>
                  <a:ext uri="{FF2B5EF4-FFF2-40B4-BE49-F238E27FC236}">
                    <a16:creationId xmlns:a16="http://schemas.microsoft.com/office/drawing/2014/main" id="{33D1B13A-DA2B-42EA-AD48-A6DAD294CC73}"/>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522;p39">
                <a:extLst>
                  <a:ext uri="{FF2B5EF4-FFF2-40B4-BE49-F238E27FC236}">
                    <a16:creationId xmlns:a16="http://schemas.microsoft.com/office/drawing/2014/main" id="{2FF9F5ED-0049-4866-9F55-70C6832E4C86}"/>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523;p39">
                <a:extLst>
                  <a:ext uri="{FF2B5EF4-FFF2-40B4-BE49-F238E27FC236}">
                    <a16:creationId xmlns:a16="http://schemas.microsoft.com/office/drawing/2014/main" id="{1485A998-B570-4403-827A-2B61608B2084}"/>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524;p39">
                <a:extLst>
                  <a:ext uri="{FF2B5EF4-FFF2-40B4-BE49-F238E27FC236}">
                    <a16:creationId xmlns:a16="http://schemas.microsoft.com/office/drawing/2014/main" id="{F24B225E-8297-42D1-8BC2-6C37193B1171}"/>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cxnSp>
          <p:nvCxnSpPr>
            <p:cNvPr id="7" name="Straight Connector 6">
              <a:extLst>
                <a:ext uri="{FF2B5EF4-FFF2-40B4-BE49-F238E27FC236}">
                  <a16:creationId xmlns:a16="http://schemas.microsoft.com/office/drawing/2014/main" id="{7485F75C-27CA-4EE0-8BD6-09081A0A276C}"/>
                </a:ext>
              </a:extLst>
            </p:cNvPr>
            <p:cNvCxnSpPr>
              <a:cxnSpLocks/>
            </p:cNvCxnSpPr>
            <p:nvPr/>
          </p:nvCxnSpPr>
          <p:spPr>
            <a:xfrm>
              <a:off x="5878284" y="1521106"/>
              <a:ext cx="831576" cy="1"/>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DFD6A8B8-4BB7-403C-87A1-256ED5B6C3D2}"/>
              </a:ext>
            </a:extLst>
          </p:cNvPr>
          <p:cNvSpPr txBox="1"/>
          <p:nvPr/>
        </p:nvSpPr>
        <p:spPr>
          <a:xfrm>
            <a:off x="962620" y="2303053"/>
            <a:ext cx="10061121" cy="7171194"/>
          </a:xfrm>
          <a:prstGeom prst="rect">
            <a:avLst/>
          </a:prstGeom>
          <a:noFill/>
        </p:spPr>
        <p:txBody>
          <a:bodyPr wrap="square" rtlCol="0">
            <a:spAutoFit/>
          </a:bodyPr>
          <a:lstStyle/>
          <a:p>
            <a:r>
              <a:rPr lang="hr-BA" sz="2000" dirty="0">
                <a:solidFill>
                  <a:schemeClr val="bg2">
                    <a:lumMod val="25000"/>
                  </a:schemeClr>
                </a:solidFill>
              </a:rPr>
              <a:t>_____________________________________________________________________________</a:t>
            </a:r>
          </a:p>
          <a:p>
            <a:r>
              <a:rPr lang="hr-BA" sz="2000" dirty="0">
                <a:solidFill>
                  <a:schemeClr val="bg2">
                    <a:lumMod val="25000"/>
                  </a:schemeClr>
                </a:solidFill>
              </a:rPr>
              <a:t>__________________________________________________________________________________________________________________________________________________________</a:t>
            </a:r>
            <a:endParaRPr lang="de-DE" sz="2000" dirty="0">
              <a:solidFill>
                <a:schemeClr val="bg2">
                  <a:lumMod val="25000"/>
                </a:schemeClr>
              </a:solidFill>
            </a:endParaRPr>
          </a:p>
          <a:p>
            <a:r>
              <a:rPr lang="de-DE" sz="2000" dirty="0">
                <a:solidFill>
                  <a:schemeClr val="bg2">
                    <a:lumMod val="25000"/>
                  </a:schemeClr>
                </a:solidFill>
              </a:rPr>
              <a:t>_____________________________________________________________________________</a:t>
            </a:r>
          </a:p>
          <a:p>
            <a:r>
              <a:rPr lang="de-DE" sz="2000" dirty="0">
                <a:solidFill>
                  <a:schemeClr val="bg2">
                    <a:lumMod val="25000"/>
                  </a:schemeClr>
                </a:solidFill>
              </a:rPr>
              <a:t>__________________________________________________________________________________________________________________________________________________________</a:t>
            </a:r>
          </a:p>
          <a:p>
            <a:r>
              <a:rPr lang="de-DE" sz="2000" dirty="0">
                <a:solidFill>
                  <a:schemeClr val="bg2">
                    <a:lumMod val="25000"/>
                  </a:schemeClr>
                </a:solidFill>
              </a:rPr>
              <a:t>_____________________________________________________________________________</a:t>
            </a:r>
          </a:p>
          <a:p>
            <a:r>
              <a:rPr lang="de-DE" sz="2000" dirty="0">
                <a:solidFill>
                  <a:schemeClr val="bg2">
                    <a:lumMod val="25000"/>
                  </a:schemeClr>
                </a:solidFill>
              </a:rPr>
              <a:t>__________________________________________________________________________________________________________________________________________________________</a:t>
            </a:r>
          </a:p>
          <a:p>
            <a:r>
              <a:rPr lang="de-DE" sz="2000" dirty="0">
                <a:solidFill>
                  <a:schemeClr val="bg2">
                    <a:lumMod val="25000"/>
                  </a:schemeClr>
                </a:solidFill>
              </a:rPr>
              <a:t>_____________________________________________________________________________</a:t>
            </a:r>
          </a:p>
          <a:p>
            <a:r>
              <a:rPr lang="de-DE" sz="2000" dirty="0">
                <a:solidFill>
                  <a:schemeClr val="bg2">
                    <a:lumMod val="25000"/>
                  </a:schemeClr>
                </a:solidFill>
              </a:rPr>
              <a:t>__________________________________________________________________________________________________________________________________________________________</a:t>
            </a:r>
          </a:p>
          <a:p>
            <a:endParaRPr lang="de-DE" sz="2000" dirty="0">
              <a:solidFill>
                <a:schemeClr val="bg2">
                  <a:lumMod val="25000"/>
                </a:schemeClr>
              </a:solidFill>
            </a:endParaRPr>
          </a:p>
          <a:p>
            <a:endParaRPr lang="de-DE" sz="2000" dirty="0">
              <a:solidFill>
                <a:schemeClr val="bg2">
                  <a:lumMod val="25000"/>
                </a:schemeClr>
              </a:solidFill>
            </a:endParaRPr>
          </a:p>
          <a:p>
            <a:endParaRPr lang="de-DE" sz="2000" dirty="0">
              <a:solidFill>
                <a:schemeClr val="bg2">
                  <a:lumMod val="25000"/>
                </a:schemeClr>
              </a:solidFill>
            </a:endParaRPr>
          </a:p>
          <a:p>
            <a:endParaRPr lang="de-DE" sz="2000" dirty="0">
              <a:solidFill>
                <a:schemeClr val="bg2">
                  <a:lumMod val="25000"/>
                </a:schemeClr>
              </a:solidFill>
            </a:endParaRPr>
          </a:p>
          <a:p>
            <a:endParaRPr lang="de-DE" sz="2000" dirty="0">
              <a:solidFill>
                <a:schemeClr val="bg2">
                  <a:lumMod val="25000"/>
                </a:schemeClr>
              </a:solidFill>
            </a:endParaRPr>
          </a:p>
          <a:p>
            <a:endParaRPr lang="de-DE" sz="2000" dirty="0">
              <a:solidFill>
                <a:schemeClr val="bg2">
                  <a:lumMod val="25000"/>
                </a:schemeClr>
              </a:solidFill>
            </a:endParaRPr>
          </a:p>
          <a:p>
            <a:endParaRPr lang="de-DE" sz="2000" dirty="0">
              <a:solidFill>
                <a:schemeClr val="bg2">
                  <a:lumMod val="25000"/>
                </a:schemeClr>
              </a:solidFill>
            </a:endParaRPr>
          </a:p>
          <a:p>
            <a:endParaRPr lang="de-DE" sz="2000" dirty="0">
              <a:solidFill>
                <a:schemeClr val="bg2">
                  <a:lumMod val="25000"/>
                </a:schemeClr>
              </a:solidFill>
            </a:endParaRPr>
          </a:p>
          <a:p>
            <a:endParaRPr lang="de-DE" sz="2000" dirty="0">
              <a:solidFill>
                <a:schemeClr val="bg2">
                  <a:lumMod val="25000"/>
                </a:schemeClr>
              </a:solidFill>
            </a:endParaRPr>
          </a:p>
          <a:p>
            <a:endParaRPr lang="de-DE" sz="2000" dirty="0">
              <a:solidFill>
                <a:schemeClr val="bg2">
                  <a:lumMod val="25000"/>
                </a:schemeClr>
              </a:solidFill>
            </a:endParaRPr>
          </a:p>
          <a:p>
            <a:endParaRPr lang="de-DE" sz="2000" dirty="0">
              <a:solidFill>
                <a:schemeClr val="bg2">
                  <a:lumMod val="25000"/>
                </a:schemeClr>
              </a:solidFill>
            </a:endParaRPr>
          </a:p>
        </p:txBody>
      </p:sp>
      <p:sp>
        <p:nvSpPr>
          <p:cNvPr id="16" name="Text Placeholder 2">
            <a:extLst>
              <a:ext uri="{FF2B5EF4-FFF2-40B4-BE49-F238E27FC236}">
                <a16:creationId xmlns:a16="http://schemas.microsoft.com/office/drawing/2014/main" id="{061906AE-8F4E-A48C-1A0D-6C125A38E7E3}"/>
              </a:ext>
            </a:extLst>
          </p:cNvPr>
          <p:cNvSpPr txBox="1">
            <a:spLocks/>
          </p:cNvSpPr>
          <p:nvPr/>
        </p:nvSpPr>
        <p:spPr>
          <a:xfrm>
            <a:off x="1085850" y="1776830"/>
            <a:ext cx="10587038" cy="5309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5E5E5E"/>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de-DE" dirty="0"/>
              <a:t>Platz für Deine Ergebnisse</a:t>
            </a:r>
            <a:endParaRPr lang="en-US" dirty="0">
              <a:solidFill>
                <a:srgbClr val="FFC000"/>
              </a:solidFill>
            </a:endParaRPr>
          </a:p>
        </p:txBody>
      </p:sp>
    </p:spTree>
    <p:extLst>
      <p:ext uri="{BB962C8B-B14F-4D97-AF65-F5344CB8AC3E}">
        <p14:creationId xmlns:p14="http://schemas.microsoft.com/office/powerpoint/2010/main" val="3562587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BBD031-B5B3-4284-B1D9-A392EA131394}"/>
              </a:ext>
            </a:extLst>
          </p:cNvPr>
          <p:cNvSpPr>
            <a:spLocks noGrp="1"/>
          </p:cNvSpPr>
          <p:nvPr>
            <p:ph type="body" sz="quarter" idx="13"/>
          </p:nvPr>
        </p:nvSpPr>
        <p:spPr/>
        <p:txBody>
          <a:bodyPr/>
          <a:lstStyle/>
          <a:p>
            <a:r>
              <a:rPr lang="de-DE" dirty="0"/>
              <a:t>Lese und lerne</a:t>
            </a:r>
            <a:endParaRPr lang="hr-BA" dirty="0"/>
          </a:p>
          <a:p>
            <a:endParaRPr lang="hr-BA" dirty="0"/>
          </a:p>
          <a:p>
            <a:r>
              <a:rPr lang="de-DE" sz="2400" b="0" dirty="0"/>
              <a:t>Wie gehst Du mit einem Virus auf Deinem Computer um? </a:t>
            </a:r>
            <a:endParaRPr lang="en-US" sz="2400" b="0" dirty="0"/>
          </a:p>
        </p:txBody>
      </p:sp>
      <p:sp>
        <p:nvSpPr>
          <p:cNvPr id="3" name="Text Placeholder 2">
            <a:extLst>
              <a:ext uri="{FF2B5EF4-FFF2-40B4-BE49-F238E27FC236}">
                <a16:creationId xmlns:a16="http://schemas.microsoft.com/office/drawing/2014/main" id="{C6B86588-9B62-4390-9C40-530AAE8FE114}"/>
              </a:ext>
            </a:extLst>
          </p:cNvPr>
          <p:cNvSpPr>
            <a:spLocks noGrp="1"/>
          </p:cNvSpPr>
          <p:nvPr>
            <p:ph type="body" sz="quarter" idx="14"/>
          </p:nvPr>
        </p:nvSpPr>
        <p:spPr>
          <a:xfrm>
            <a:off x="436935" y="4515189"/>
            <a:ext cx="9672265" cy="1382690"/>
          </a:xfrm>
        </p:spPr>
        <p:txBody>
          <a:bodyPr/>
          <a:lstStyle/>
          <a:p>
            <a:r>
              <a:rPr lang="de-DE" sz="2200" dirty="0"/>
              <a:t>Jeder hat schon einmal von Computerviren gehört. Sie sind lästig und können gefährlich für Deine Arbeit und Deine Daten sein.</a:t>
            </a:r>
          </a:p>
          <a:p>
            <a:r>
              <a:rPr lang="de-DE" sz="2200" dirty="0"/>
              <a:t>Diese einfache Anleitung hilft Dir, grundlegende Schutzmaßnahmen gegen Viren auf Deinem Computer zu ergreifen. </a:t>
            </a:r>
            <a:br>
              <a:rPr lang="de-DE" sz="2200" dirty="0"/>
            </a:br>
            <a:r>
              <a:rPr lang="de-DE" sz="2200" dirty="0"/>
              <a:t>		</a:t>
            </a:r>
            <a:r>
              <a:rPr lang="de-DE" b="1" dirty="0">
                <a:solidFill>
                  <a:srgbClr val="00ACA7"/>
                </a:solidFill>
              </a:rPr>
              <a:t>Klicke auf das Bild auf der rechten Seite, um das PDF-			Dokument zu öffnen.</a:t>
            </a:r>
            <a:endParaRPr lang="en-US" sz="2200" b="1" dirty="0">
              <a:solidFill>
                <a:srgbClr val="00ACA7"/>
              </a:solidFill>
            </a:endParaRPr>
          </a:p>
        </p:txBody>
      </p:sp>
      <p:pic>
        <p:nvPicPr>
          <p:cNvPr id="6" name="Bildplatzhalter 5">
            <a:hlinkClick r:id="rId2" action="ppaction://hlinkfile"/>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a:fillRect/>
          </a:stretch>
        </p:blipFill>
        <p:spPr>
          <a:xfrm>
            <a:off x="5908447" y="359229"/>
            <a:ext cx="6005965" cy="387514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TextBox 4">
            <a:extLst>
              <a:ext uri="{FF2B5EF4-FFF2-40B4-BE49-F238E27FC236}">
                <a16:creationId xmlns:a16="http://schemas.microsoft.com/office/drawing/2014/main" id="{92D96D3A-DA10-4B9F-AAA6-AA6B7380CCC9}"/>
              </a:ext>
            </a:extLst>
          </p:cNvPr>
          <p:cNvSpPr txBox="1"/>
          <p:nvPr/>
        </p:nvSpPr>
        <p:spPr>
          <a:xfrm>
            <a:off x="6805750" y="6589433"/>
            <a:ext cx="5525996" cy="261610"/>
          </a:xfrm>
          <a:prstGeom prst="rect">
            <a:avLst/>
          </a:prstGeom>
          <a:noFill/>
        </p:spPr>
        <p:txBody>
          <a:bodyPr wrap="square">
            <a:spAutoFit/>
          </a:bodyPr>
          <a:lstStyle/>
          <a:p>
            <a:r>
              <a:rPr lang="de-DE" sz="1100" dirty="0">
                <a:solidFill>
                  <a:schemeClr val="bg2">
                    <a:lumMod val="50000"/>
                  </a:schemeClr>
                </a:solidFill>
              </a:rPr>
              <a:t>QUELLE: </a:t>
            </a:r>
            <a:r>
              <a:rPr lang="hr-BA" sz="1100" dirty="0">
                <a:solidFill>
                  <a:schemeClr val="bg2">
                    <a:lumMod val="50000"/>
                  </a:schemeClr>
                </a:solidFill>
              </a:rPr>
              <a:t>https://www.digitaltravellers.org/sheet/what-to-do-if-your-computer-gets-a-virus/</a:t>
            </a:r>
            <a:endParaRPr lang="en-US" sz="1100" dirty="0">
              <a:solidFill>
                <a:schemeClr val="bg2">
                  <a:lumMod val="50000"/>
                </a:schemeClr>
              </a:solidFill>
            </a:endParaRPr>
          </a:p>
        </p:txBody>
      </p:sp>
      <p:pic>
        <p:nvPicPr>
          <p:cNvPr id="8" name="Graphic 7" descr="Arrow: Counter-clockwise curve with solid fill">
            <a:extLst>
              <a:ext uri="{FF2B5EF4-FFF2-40B4-BE49-F238E27FC236}">
                <a16:creationId xmlns:a16="http://schemas.microsoft.com/office/drawing/2014/main" id="{41E9BCB7-A102-45FB-88F6-AA43B3AD416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3029686">
            <a:off x="9138033" y="4124558"/>
            <a:ext cx="2425594" cy="2425594"/>
          </a:xfrm>
          <a:prstGeom prst="rect">
            <a:avLst/>
          </a:prstGeom>
        </p:spPr>
      </p:pic>
      <p:sp>
        <p:nvSpPr>
          <p:cNvPr id="5" name="TextBox 4">
            <a:extLst>
              <a:ext uri="{FF2B5EF4-FFF2-40B4-BE49-F238E27FC236}">
                <a16:creationId xmlns:a16="http://schemas.microsoft.com/office/drawing/2014/main" id="{C752F3E6-5AA8-4732-8A9E-6CC2F82F2F29}"/>
              </a:ext>
            </a:extLst>
          </p:cNvPr>
          <p:cNvSpPr txBox="1"/>
          <p:nvPr/>
        </p:nvSpPr>
        <p:spPr>
          <a:xfrm>
            <a:off x="10109200" y="3652150"/>
            <a:ext cx="1329979" cy="369332"/>
          </a:xfrm>
          <a:prstGeom prst="rect">
            <a:avLst/>
          </a:prstGeom>
          <a:noFill/>
        </p:spPr>
        <p:txBody>
          <a:bodyPr wrap="none" rtlCol="0">
            <a:spAutoFit/>
          </a:bodyPr>
          <a:lstStyle/>
          <a:p>
            <a:r>
              <a:rPr lang="de-DE" b="1" dirty="0">
                <a:solidFill>
                  <a:schemeClr val="bg1"/>
                </a:solidFill>
              </a:rPr>
              <a:t>S</a:t>
            </a:r>
            <a:r>
              <a:rPr lang="hr-BA" b="1" dirty="0">
                <a:solidFill>
                  <a:schemeClr val="bg1"/>
                </a:solidFill>
              </a:rPr>
              <a:t>TR</a:t>
            </a:r>
            <a:r>
              <a:rPr lang="de-DE" b="1" dirty="0">
                <a:solidFill>
                  <a:schemeClr val="bg1"/>
                </a:solidFill>
              </a:rPr>
              <a:t>G</a:t>
            </a:r>
            <a:r>
              <a:rPr lang="hr-BA" b="1" dirty="0">
                <a:solidFill>
                  <a:schemeClr val="bg1"/>
                </a:solidFill>
              </a:rPr>
              <a:t>+</a:t>
            </a:r>
            <a:r>
              <a:rPr lang="de-DE" b="1" dirty="0">
                <a:solidFill>
                  <a:schemeClr val="bg1"/>
                </a:solidFill>
              </a:rPr>
              <a:t>K</a:t>
            </a:r>
            <a:r>
              <a:rPr lang="hr-BA" b="1" dirty="0">
                <a:solidFill>
                  <a:schemeClr val="bg1"/>
                </a:solidFill>
              </a:rPr>
              <a:t>LICK</a:t>
            </a:r>
            <a:endParaRPr lang="en-US" b="1" dirty="0">
              <a:solidFill>
                <a:schemeClr val="bg1"/>
              </a:solidFill>
            </a:endParaRPr>
          </a:p>
        </p:txBody>
      </p:sp>
    </p:spTree>
    <p:extLst>
      <p:ext uri="{BB962C8B-B14F-4D97-AF65-F5344CB8AC3E}">
        <p14:creationId xmlns:p14="http://schemas.microsoft.com/office/powerpoint/2010/main" val="3934151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C23BD0-2496-DC40-9CC7-F58A86B8149B}"/>
              </a:ext>
            </a:extLst>
          </p:cNvPr>
          <p:cNvSpPr>
            <a:spLocks noGrp="1"/>
          </p:cNvSpPr>
          <p:nvPr>
            <p:ph type="body" sz="quarter" idx="13"/>
          </p:nvPr>
        </p:nvSpPr>
        <p:spPr>
          <a:xfrm>
            <a:off x="477171" y="905043"/>
            <a:ext cx="5257054" cy="2523956"/>
          </a:xfrm>
        </p:spPr>
        <p:txBody>
          <a:bodyPr/>
          <a:lstStyle/>
          <a:p>
            <a:r>
              <a:rPr lang="en-US" dirty="0"/>
              <a:t>3. Digitale Technologien kreativ nutzen</a:t>
            </a:r>
          </a:p>
          <a:p>
            <a:endParaRPr lang="en-US" dirty="0"/>
          </a:p>
        </p:txBody>
      </p:sp>
      <p:pic>
        <p:nvPicPr>
          <p:cNvPr id="6" name="Picture Placeholder 5" descr="A person working on a computer&#10;&#10;Description automatically generated with low confidence">
            <a:extLst>
              <a:ext uri="{FF2B5EF4-FFF2-40B4-BE49-F238E27FC236}">
                <a16:creationId xmlns:a16="http://schemas.microsoft.com/office/drawing/2014/main" id="{41393DA0-5F14-1143-828B-60F6C409346C}"/>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849657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768174" y="709438"/>
            <a:ext cx="10655652" cy="697353"/>
          </a:xfrm>
        </p:spPr>
        <p:txBody>
          <a:bodyPr/>
          <a:lstStyle/>
          <a:p>
            <a:pPr algn="ctr"/>
            <a:r>
              <a:rPr lang="de-DE" sz="3200" dirty="0"/>
              <a:t>Wichtige</a:t>
            </a:r>
            <a:r>
              <a:rPr lang="hr-BA" sz="3200" dirty="0"/>
              <a:t> </a:t>
            </a:r>
            <a:r>
              <a:rPr lang="de-DE" sz="3200" dirty="0"/>
              <a:t>D</a:t>
            </a:r>
            <a:r>
              <a:rPr lang="hr-BA" sz="3200" dirty="0"/>
              <a:t>efinition</a:t>
            </a:r>
            <a:r>
              <a:rPr lang="en-IE" sz="3200" dirty="0"/>
              <a:t>en</a:t>
            </a:r>
          </a:p>
          <a:p>
            <a:pPr algn="ctr"/>
            <a:endParaRPr lang="en-US" sz="3200" dirty="0"/>
          </a:p>
        </p:txBody>
      </p:sp>
      <p:sp>
        <p:nvSpPr>
          <p:cNvPr id="2" name="Text Placeholder 1">
            <a:extLst>
              <a:ext uri="{FF2B5EF4-FFF2-40B4-BE49-F238E27FC236}">
                <a16:creationId xmlns:a16="http://schemas.microsoft.com/office/drawing/2014/main" id="{27F5C34F-6635-4656-B598-E714C21890BB}"/>
              </a:ext>
            </a:extLst>
          </p:cNvPr>
          <p:cNvSpPr>
            <a:spLocks noGrp="1"/>
          </p:cNvSpPr>
          <p:nvPr>
            <p:ph type="body" sz="quarter" idx="14"/>
          </p:nvPr>
        </p:nvSpPr>
        <p:spPr>
          <a:xfrm>
            <a:off x="768174" y="1406790"/>
            <a:ext cx="10655652" cy="3872219"/>
          </a:xfrm>
        </p:spPr>
        <p:txBody>
          <a:bodyPr/>
          <a:lstStyle/>
          <a:p>
            <a:r>
              <a:rPr lang="de-DE" sz="2400" b="1" dirty="0"/>
              <a:t>Kreativität</a:t>
            </a:r>
            <a:r>
              <a:rPr lang="de-DE" sz="2400" dirty="0"/>
              <a:t> bedeutet Ideen, Alternativen oder Möglichkeiten zu entwickeln oder zu erkennen, die für das Lösen von Problemen und zur Kommunikation mit anderen hilfreich sind.</a:t>
            </a:r>
          </a:p>
          <a:p>
            <a:r>
              <a:rPr lang="de-DE" sz="2400" b="1" dirty="0"/>
              <a:t>Eine Lernplattform (oder eLearning-Plattform) </a:t>
            </a:r>
            <a:r>
              <a:rPr lang="de-DE" sz="2400" dirty="0"/>
              <a:t>ist ein Online-Portal. Dort gibt es Tools und Ressourcen für Lehrende und Administrierende. Mit diesen Tools und Ressourcen können die Durchführung und die Verwaltung von Schulungsinitiativen verbessert werden.</a:t>
            </a:r>
          </a:p>
          <a:p>
            <a:endParaRPr lang="en-IE" sz="2400" dirty="0"/>
          </a:p>
        </p:txBody>
      </p:sp>
    </p:spTree>
    <p:extLst>
      <p:ext uri="{BB962C8B-B14F-4D97-AF65-F5344CB8AC3E}">
        <p14:creationId xmlns:p14="http://schemas.microsoft.com/office/powerpoint/2010/main" val="3460152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p:txBody>
          <a:bodyPr>
            <a:normAutofit/>
          </a:bodyPr>
          <a:lstStyle/>
          <a:p>
            <a:r>
              <a:rPr lang="de-DE" dirty="0">
                <a:solidFill>
                  <a:schemeClr val="bg2">
                    <a:lumMod val="50000"/>
                  </a:schemeClr>
                </a:solidFill>
              </a:rPr>
              <a:t>Können Kreativität und Technologie zusammenarbeiten?</a:t>
            </a:r>
            <a:endParaRPr lang="en-US" dirty="0">
              <a:solidFill>
                <a:schemeClr val="bg2">
                  <a:lumMod val="50000"/>
                </a:schemeClr>
              </a:solidFill>
            </a:endParaRPr>
          </a:p>
        </p:txBody>
      </p:sp>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14"/>
          </p:nvPr>
        </p:nvSpPr>
        <p:spPr>
          <a:xfrm>
            <a:off x="515901" y="1626000"/>
            <a:ext cx="11069641" cy="3537886"/>
          </a:xfrm>
        </p:spPr>
        <p:txBody>
          <a:bodyPr/>
          <a:lstStyle/>
          <a:p>
            <a:r>
              <a:rPr lang="de-DE" dirty="0">
                <a:solidFill>
                  <a:schemeClr val="bg2">
                    <a:lumMod val="25000"/>
                  </a:schemeClr>
                </a:solidFill>
                <a:effectLst/>
              </a:rPr>
              <a:t>Die einfache Antwort darauf lautet: </a:t>
            </a:r>
            <a:r>
              <a:rPr lang="de-DE" dirty="0">
                <a:solidFill>
                  <a:srgbClr val="D6315A"/>
                </a:solidFill>
                <a:effectLst/>
              </a:rPr>
              <a:t>Ja</a:t>
            </a:r>
            <a:r>
              <a:rPr lang="de-DE" dirty="0">
                <a:solidFill>
                  <a:schemeClr val="bg2">
                    <a:lumMod val="25000"/>
                  </a:schemeClr>
                </a:solidFill>
                <a:effectLst/>
              </a:rPr>
              <a:t>. Kreativität und Technologie arbeiten zusammen und schließen sich nicht gegenseitig aus. </a:t>
            </a:r>
            <a:r>
              <a:rPr lang="de-DE" dirty="0">
                <a:solidFill>
                  <a:schemeClr val="bg2">
                    <a:lumMod val="25000"/>
                  </a:schemeClr>
                </a:solidFill>
              </a:rPr>
              <a:t>Die </a:t>
            </a:r>
            <a:r>
              <a:rPr lang="de-DE" dirty="0">
                <a:solidFill>
                  <a:schemeClr val="bg2">
                    <a:lumMod val="25000"/>
                  </a:schemeClr>
                </a:solidFill>
                <a:effectLst/>
              </a:rPr>
              <a:t>Technologie hat die Fähigkeit, bestimmte Bereiche des kreativen Prozesses zu verbessern. Sie bietet eine neue Plattform, auf der Kreativität existieren kann (und von der aus sie entsteht). </a:t>
            </a:r>
          </a:p>
          <a:p>
            <a:r>
              <a:rPr lang="de-DE" dirty="0">
                <a:solidFill>
                  <a:schemeClr val="bg2">
                    <a:lumMod val="25000"/>
                  </a:schemeClr>
                </a:solidFill>
                <a:effectLst/>
              </a:rPr>
              <a:t>Die Technologie hat sowohl neue Berufe als auch neue Kreationen hervorgebracht. Lernende können Probleme auf effizientere und attraktivere Weise lösen. Sie können ihre Kreativität bei der Nutzung von Technologie einbringen. </a:t>
            </a:r>
            <a:endParaRPr lang="en-US" dirty="0">
              <a:solidFill>
                <a:schemeClr val="bg2">
                  <a:lumMod val="25000"/>
                </a:schemeClr>
              </a:solidFill>
            </a:endParaRPr>
          </a:p>
        </p:txBody>
      </p:sp>
      <p:pic>
        <p:nvPicPr>
          <p:cNvPr id="6" name="Picture 5" descr="A picture containing text&#10;&#10;Description automatically generated">
            <a:extLst>
              <a:ext uri="{FF2B5EF4-FFF2-40B4-BE49-F238E27FC236}">
                <a16:creationId xmlns:a16="http://schemas.microsoft.com/office/drawing/2014/main" id="{16BECBD1-6926-4BAA-B923-ACF19A4F3E3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69998" y="4732256"/>
            <a:ext cx="6452003" cy="1762813"/>
          </a:xfrm>
          <a:prstGeom prst="rect">
            <a:avLst/>
          </a:prstGeom>
        </p:spPr>
      </p:pic>
      <p:sp>
        <p:nvSpPr>
          <p:cNvPr id="4" name="Text Placeholder 2">
            <a:extLst>
              <a:ext uri="{FF2B5EF4-FFF2-40B4-BE49-F238E27FC236}">
                <a16:creationId xmlns:a16="http://schemas.microsoft.com/office/drawing/2014/main" id="{FAE9DD12-104E-47F3-A1DF-66484BAD962A}"/>
              </a:ext>
            </a:extLst>
          </p:cNvPr>
          <p:cNvSpPr txBox="1">
            <a:spLocks/>
          </p:cNvSpPr>
          <p:nvPr/>
        </p:nvSpPr>
        <p:spPr>
          <a:xfrm>
            <a:off x="7367452" y="6352391"/>
            <a:ext cx="4863737" cy="22950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5E5E5E"/>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1100" b="0" i="0" u="none" strike="noStrike" kern="1200" cap="none" spc="0" normalizeH="0" baseline="0" noProof="0" dirty="0">
                <a:ln>
                  <a:noFill/>
                </a:ln>
                <a:solidFill>
                  <a:srgbClr val="5E5E5E"/>
                </a:solidFill>
                <a:effectLst/>
                <a:uLnTx/>
                <a:uFillTx/>
                <a:latin typeface="Calibri" panose="020F0502020204030204"/>
                <a:ea typeface="+mn-ea"/>
                <a:cs typeface="+mn-cs"/>
              </a:rPr>
              <a:t>QUELLE: https://www.smashingmagazine.com/2020/12/creativity-technology/</a:t>
            </a:r>
          </a:p>
        </p:txBody>
      </p:sp>
    </p:spTree>
    <p:extLst>
      <p:ext uri="{BB962C8B-B14F-4D97-AF65-F5344CB8AC3E}">
        <p14:creationId xmlns:p14="http://schemas.microsoft.com/office/powerpoint/2010/main" val="2838251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6F52E1-BECA-405D-BEF1-42E79596F563}"/>
              </a:ext>
            </a:extLst>
          </p:cNvPr>
          <p:cNvSpPr>
            <a:spLocks noGrp="1"/>
          </p:cNvSpPr>
          <p:nvPr>
            <p:ph type="body" sz="quarter" idx="13"/>
          </p:nvPr>
        </p:nvSpPr>
        <p:spPr/>
        <p:txBody>
          <a:bodyPr/>
          <a:lstStyle/>
          <a:p>
            <a:r>
              <a:rPr lang="hr-BA" dirty="0"/>
              <a:t>KREATIVES LERNEN &amp; KREATIVE ÄUSSERUNGEN</a:t>
            </a:r>
          </a:p>
        </p:txBody>
      </p:sp>
      <p:sp>
        <p:nvSpPr>
          <p:cNvPr id="3" name="Text Placeholder 2">
            <a:extLst>
              <a:ext uri="{FF2B5EF4-FFF2-40B4-BE49-F238E27FC236}">
                <a16:creationId xmlns:a16="http://schemas.microsoft.com/office/drawing/2014/main" id="{CC37185F-007C-4834-9416-B1DF03455243}"/>
              </a:ext>
            </a:extLst>
          </p:cNvPr>
          <p:cNvSpPr>
            <a:spLocks noGrp="1"/>
          </p:cNvSpPr>
          <p:nvPr>
            <p:ph type="body" sz="quarter" idx="14"/>
          </p:nvPr>
        </p:nvSpPr>
        <p:spPr/>
        <p:txBody>
          <a:bodyPr/>
          <a:lstStyle/>
          <a:p>
            <a:r>
              <a:rPr lang="de-DE" dirty="0"/>
              <a:t>Das IncludeHER Team hat sich auf </a:t>
            </a:r>
            <a:r>
              <a:rPr lang="de-DE" b="1" dirty="0"/>
              <a:t>zwei besonders relevante Bereiche </a:t>
            </a:r>
            <a:r>
              <a:rPr lang="de-DE" dirty="0"/>
              <a:t>konzentriert, in denen ein </a:t>
            </a:r>
            <a:r>
              <a:rPr lang="de-DE" b="1" dirty="0"/>
              <a:t>kreativer Ansatz zur NUTZUNG von Technologie </a:t>
            </a:r>
            <a:r>
              <a:rPr lang="de-DE" dirty="0"/>
              <a:t>in der Hochschulbildung oder ähnlichen Institutionen </a:t>
            </a:r>
            <a:r>
              <a:rPr lang="de-DE" b="1" dirty="0"/>
              <a:t>helfen kann</a:t>
            </a:r>
            <a:r>
              <a:rPr lang="de-DE" dirty="0"/>
              <a:t>:</a:t>
            </a:r>
          </a:p>
          <a:p>
            <a:endParaRPr lang="en-IE" dirty="0"/>
          </a:p>
          <a:p>
            <a:pPr marL="514350" indent="-514350">
              <a:buFont typeface="+mj-lt"/>
              <a:buAutoNum type="arabicPeriod"/>
            </a:pPr>
            <a:r>
              <a:rPr lang="de-DE" sz="2800" dirty="0">
                <a:solidFill>
                  <a:srgbClr val="00ACA7"/>
                </a:solidFill>
              </a:rPr>
              <a:t>Kreativer Ansatz für digitales Lernen, durch die Nutzung von Plattformen </a:t>
            </a:r>
          </a:p>
          <a:p>
            <a:pPr marL="514350" indent="-514350">
              <a:buFont typeface="+mj-lt"/>
              <a:buAutoNum type="arabicPeriod"/>
            </a:pPr>
            <a:r>
              <a:rPr lang="de-DE" sz="2800" dirty="0">
                <a:solidFill>
                  <a:srgbClr val="E78631"/>
                </a:solidFill>
              </a:rPr>
              <a:t>Du kannst Deine Beteiligung und Deine Meinungsäußerung gestalten, indem du Technologien verwendest. Deine Präsentationsfähigkeit wird sich verbessern</a:t>
            </a:r>
            <a:endParaRPr lang="en-IE" sz="2800" dirty="0">
              <a:solidFill>
                <a:srgbClr val="E78631"/>
              </a:solidFill>
            </a:endParaRPr>
          </a:p>
        </p:txBody>
      </p:sp>
    </p:spTree>
    <p:extLst>
      <p:ext uri="{BB962C8B-B14F-4D97-AF65-F5344CB8AC3E}">
        <p14:creationId xmlns:p14="http://schemas.microsoft.com/office/powerpoint/2010/main" val="66748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a:xfrm>
            <a:off x="515902" y="385790"/>
            <a:ext cx="11171222" cy="844269"/>
          </a:xfrm>
        </p:spPr>
        <p:txBody>
          <a:bodyPr>
            <a:normAutofit fontScale="92500" lnSpcReduction="20000"/>
          </a:bodyPr>
          <a:lstStyle/>
          <a:p>
            <a:pPr marL="514350" indent="-514350">
              <a:buFont typeface="+mj-lt"/>
              <a:buAutoNum type="arabicPeriod"/>
            </a:pPr>
            <a:r>
              <a:rPr lang="de-DE" sz="3600" dirty="0">
                <a:solidFill>
                  <a:srgbClr val="00ACA7"/>
                </a:solidFill>
              </a:rPr>
              <a:t>Kreativer Ansatz für digitales Lernen, durch die Nutzung von Plattformen </a:t>
            </a:r>
          </a:p>
        </p:txBody>
      </p:sp>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14"/>
          </p:nvPr>
        </p:nvSpPr>
        <p:spPr>
          <a:xfrm>
            <a:off x="606313" y="1316918"/>
            <a:ext cx="11311882" cy="5064369"/>
          </a:xfrm>
        </p:spPr>
        <p:txBody>
          <a:bodyPr/>
          <a:lstStyle/>
          <a:p>
            <a:pPr algn="l"/>
            <a:r>
              <a:rPr lang="de-DE" sz="2300" b="1" i="0" dirty="0">
                <a:solidFill>
                  <a:srgbClr val="D6315A"/>
                </a:solidFill>
                <a:effectLst/>
              </a:rPr>
              <a:t>Eine Online-Lernplattform</a:t>
            </a:r>
            <a:r>
              <a:rPr lang="de-DE" sz="2300" i="0" dirty="0">
                <a:solidFill>
                  <a:schemeClr val="bg2">
                    <a:lumMod val="25000"/>
                  </a:schemeClr>
                </a:solidFill>
                <a:effectLst/>
              </a:rPr>
              <a:t> ist ein Informationssystem, das eine sichere Lernumgebung bietet. </a:t>
            </a:r>
            <a:r>
              <a:rPr lang="de-DE" sz="2300" dirty="0">
                <a:solidFill>
                  <a:schemeClr val="bg2">
                    <a:lumMod val="25000"/>
                  </a:schemeClr>
                </a:solidFill>
              </a:rPr>
              <a:t>Dort können</a:t>
            </a:r>
            <a:r>
              <a:rPr lang="de-DE" sz="2300" i="0" dirty="0">
                <a:solidFill>
                  <a:schemeClr val="bg2">
                    <a:lumMod val="25000"/>
                  </a:schemeClr>
                </a:solidFill>
                <a:effectLst/>
              </a:rPr>
              <a:t> Lernende Online-Kurse belegen</a:t>
            </a:r>
            <a:r>
              <a:rPr lang="en-US" sz="2300" b="0" i="0" dirty="0">
                <a:solidFill>
                  <a:schemeClr val="tx1">
                    <a:lumMod val="75000"/>
                    <a:lumOff val="25000"/>
                  </a:schemeClr>
                </a:solidFill>
                <a:effectLst/>
              </a:rPr>
              <a:t>.</a:t>
            </a:r>
            <a:endParaRPr lang="hr-BA" sz="2300" b="0" i="0" dirty="0">
              <a:solidFill>
                <a:schemeClr val="tx1">
                  <a:lumMod val="75000"/>
                  <a:lumOff val="25000"/>
                </a:schemeClr>
              </a:solidFill>
              <a:effectLst/>
            </a:endParaRPr>
          </a:p>
          <a:p>
            <a:pPr algn="l"/>
            <a:r>
              <a:rPr lang="de-DE" sz="2300" dirty="0">
                <a:solidFill>
                  <a:schemeClr val="tx1">
                    <a:lumMod val="75000"/>
                    <a:lumOff val="25000"/>
                  </a:schemeClr>
                </a:solidFill>
              </a:rPr>
              <a:t>Diese Art des Lernens bietet Zusammenarbeit, Interaktion und flexibles Zeitmanagement </a:t>
            </a:r>
            <a:br>
              <a:rPr lang="de-DE" sz="2300" dirty="0">
                <a:solidFill>
                  <a:schemeClr val="tx1">
                    <a:lumMod val="75000"/>
                    <a:lumOff val="25000"/>
                  </a:schemeClr>
                </a:solidFill>
              </a:rPr>
            </a:br>
            <a:r>
              <a:rPr lang="de-DE" sz="2300" dirty="0">
                <a:solidFill>
                  <a:schemeClr val="tx1">
                    <a:lumMod val="75000"/>
                    <a:lumOff val="25000"/>
                  </a:schemeClr>
                </a:solidFill>
              </a:rPr>
              <a:t> - alles wichtige Elemente der KREATIVITÄT</a:t>
            </a:r>
            <a:r>
              <a:rPr lang="hr-BA" sz="2300" dirty="0">
                <a:solidFill>
                  <a:schemeClr val="tx1">
                    <a:lumMod val="75000"/>
                    <a:lumOff val="25000"/>
                  </a:schemeClr>
                </a:solidFill>
              </a:rPr>
              <a:t>.</a:t>
            </a:r>
          </a:p>
          <a:p>
            <a:pPr algn="l">
              <a:spcBef>
                <a:spcPts val="0"/>
              </a:spcBef>
            </a:pPr>
            <a:endParaRPr lang="hr-BA" sz="2300" dirty="0">
              <a:solidFill>
                <a:schemeClr val="tx1">
                  <a:lumMod val="75000"/>
                  <a:lumOff val="25000"/>
                </a:schemeClr>
              </a:solidFill>
            </a:endParaRPr>
          </a:p>
          <a:p>
            <a:pPr algn="l">
              <a:spcBef>
                <a:spcPts val="0"/>
              </a:spcBef>
            </a:pPr>
            <a:r>
              <a:rPr lang="de-DE" sz="2300" b="0" i="0" dirty="0">
                <a:solidFill>
                  <a:schemeClr val="tx1">
                    <a:lumMod val="75000"/>
                    <a:lumOff val="25000"/>
                  </a:schemeClr>
                </a:solidFill>
                <a:effectLst/>
              </a:rPr>
              <a:t>Diese Online-Lernplattformen werden oft als "</a:t>
            </a:r>
            <a:r>
              <a:rPr lang="de-DE" sz="2300" b="0" i="0" dirty="0">
                <a:solidFill>
                  <a:srgbClr val="E78631"/>
                </a:solidFill>
                <a:effectLst/>
              </a:rPr>
              <a:t>Online-Kursmarktplätze</a:t>
            </a:r>
            <a:r>
              <a:rPr lang="de-DE" sz="2300" b="0" i="0" dirty="0">
                <a:solidFill>
                  <a:schemeClr val="tx1">
                    <a:lumMod val="75000"/>
                    <a:lumOff val="25000"/>
                  </a:schemeClr>
                </a:solidFill>
                <a:effectLst/>
              </a:rPr>
              <a:t>" bezeichnet. </a:t>
            </a:r>
            <a:r>
              <a:rPr lang="de-DE" sz="2300" dirty="0">
                <a:solidFill>
                  <a:schemeClr val="tx1">
                    <a:lumMod val="75000"/>
                    <a:lumOff val="25000"/>
                  </a:schemeClr>
                </a:solidFill>
              </a:rPr>
              <a:t>S</a:t>
            </a:r>
            <a:r>
              <a:rPr lang="de-DE" sz="2300" b="0" i="0" dirty="0">
                <a:solidFill>
                  <a:schemeClr val="tx1">
                    <a:lumMod val="75000"/>
                    <a:lumOff val="25000"/>
                  </a:schemeClr>
                </a:solidFill>
                <a:effectLst/>
              </a:rPr>
              <a:t>ie bieten den Lernenden die Möglichkeit, direkt nach Online-Kursen zu </a:t>
            </a:r>
            <a:r>
              <a:rPr lang="de-DE" sz="2300" b="0" i="0" dirty="0">
                <a:solidFill>
                  <a:srgbClr val="00ACA7"/>
                </a:solidFill>
                <a:effectLst/>
              </a:rPr>
              <a:t>suchen</a:t>
            </a:r>
            <a:r>
              <a:rPr lang="de-DE" sz="2300" b="0" i="0" dirty="0">
                <a:solidFill>
                  <a:schemeClr val="tx1">
                    <a:lumMod val="75000"/>
                    <a:lumOff val="25000"/>
                  </a:schemeClr>
                </a:solidFill>
                <a:effectLst/>
              </a:rPr>
              <a:t> und diese zu </a:t>
            </a:r>
            <a:r>
              <a:rPr lang="de-DE" sz="2300" b="0" i="0" dirty="0">
                <a:solidFill>
                  <a:srgbClr val="D6315A"/>
                </a:solidFill>
                <a:effectLst/>
              </a:rPr>
              <a:t>bezahlen</a:t>
            </a:r>
            <a:r>
              <a:rPr lang="de-DE" sz="2300" b="0" i="0" dirty="0">
                <a:solidFill>
                  <a:schemeClr val="tx1">
                    <a:lumMod val="75000"/>
                    <a:lumOff val="25000"/>
                  </a:schemeClr>
                </a:solidFill>
                <a:effectLst/>
              </a:rPr>
              <a:t>.</a:t>
            </a:r>
            <a:endParaRPr lang="en-US" sz="2300" b="0" i="0" dirty="0">
              <a:solidFill>
                <a:schemeClr val="tx1">
                  <a:lumMod val="75000"/>
                  <a:lumOff val="25000"/>
                </a:schemeClr>
              </a:solidFill>
              <a:effectLst/>
            </a:endParaRPr>
          </a:p>
          <a:p>
            <a:pPr algn="l">
              <a:spcBef>
                <a:spcPts val="0"/>
              </a:spcBef>
            </a:pPr>
            <a:endParaRPr lang="en-US" sz="2300"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3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Es sollte zwischen </a:t>
            </a:r>
            <a:r>
              <a:rPr kumimoji="0" lang="de-DE" sz="2300" b="0" i="0" u="none" strike="noStrike" kern="1200" cap="none" spc="0" normalizeH="0" baseline="0" noProof="0" dirty="0">
                <a:ln>
                  <a:noFill/>
                </a:ln>
                <a:solidFill>
                  <a:srgbClr val="00ACA7"/>
                </a:solidFill>
                <a:effectLst/>
                <a:uLnTx/>
                <a:uFillTx/>
                <a:latin typeface="Calibri" panose="020F0502020204030204"/>
                <a:ea typeface="+mn-ea"/>
                <a:cs typeface="+mn-cs"/>
              </a:rPr>
              <a:t>Online-Lernplattformen</a:t>
            </a:r>
            <a:r>
              <a:rPr kumimoji="0" lang="de-DE" sz="23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und </a:t>
            </a:r>
            <a:r>
              <a:rPr kumimoji="0" lang="de-DE" sz="2300" b="0" i="0" u="none" strike="noStrike" kern="1200" cap="none" spc="0" normalizeH="0" baseline="0" noProof="0" dirty="0">
                <a:ln>
                  <a:noFill/>
                </a:ln>
                <a:solidFill>
                  <a:srgbClr val="D6315A"/>
                </a:solidFill>
                <a:effectLst/>
                <a:uLnTx/>
                <a:uFillTx/>
                <a:latin typeface="Calibri" panose="020F0502020204030204"/>
                <a:ea typeface="+mn-ea"/>
                <a:cs typeface="+mn-cs"/>
              </a:rPr>
              <a:t>Online-Kursplattformen</a:t>
            </a:r>
            <a:r>
              <a:rPr kumimoji="0" lang="de-DE" sz="23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unterschieden werden. </a:t>
            </a:r>
            <a:r>
              <a:rPr kumimoji="0" lang="en-US" sz="23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3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3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Eine Online-Lernplattform betont und präsentiert die </a:t>
            </a:r>
            <a:r>
              <a:rPr kumimoji="0" lang="de-DE" sz="2300" b="0" i="0" u="none" strike="noStrike" kern="1200" cap="none" spc="0" normalizeH="0" baseline="0" noProof="0" dirty="0">
                <a:ln>
                  <a:noFill/>
                </a:ln>
                <a:solidFill>
                  <a:srgbClr val="E78631"/>
                </a:solidFill>
                <a:effectLst/>
                <a:uLnTx/>
                <a:uFillTx/>
                <a:latin typeface="Calibri" panose="020F0502020204030204"/>
                <a:ea typeface="+mn-ea"/>
                <a:cs typeface="+mn-cs"/>
              </a:rPr>
              <a:t>Perspektive der Lernenden</a:t>
            </a:r>
            <a:r>
              <a:rPr kumimoji="0" lang="de-DE" sz="23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während eine Online-Kursplattform die Perspektive der </a:t>
            </a:r>
            <a:r>
              <a:rPr kumimoji="0" lang="de-DE" sz="2300" b="0" i="0" u="none" strike="noStrike" kern="1200" cap="none" spc="0" normalizeH="0" baseline="0" noProof="0" dirty="0">
                <a:ln>
                  <a:noFill/>
                </a:ln>
                <a:solidFill>
                  <a:srgbClr val="E78631"/>
                </a:solidFill>
                <a:effectLst/>
                <a:uLnTx/>
                <a:uFillTx/>
                <a:latin typeface="Calibri" panose="020F0502020204030204"/>
                <a:ea typeface="+mn-ea"/>
                <a:cs typeface="+mn-cs"/>
              </a:rPr>
              <a:t>Online-Lehrkraft </a:t>
            </a:r>
            <a:r>
              <a:rPr kumimoji="0" lang="de-DE" sz="23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einnimmt.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3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algn="l">
              <a:spcBef>
                <a:spcPts val="0"/>
              </a:spcBef>
            </a:pPr>
            <a:endParaRPr lang="en-US" sz="2300" b="0" i="0" dirty="0">
              <a:solidFill>
                <a:schemeClr val="tx1">
                  <a:lumMod val="75000"/>
                  <a:lumOff val="25000"/>
                </a:schemeClr>
              </a:solidFill>
              <a:effectLst/>
            </a:endParaRPr>
          </a:p>
          <a:p>
            <a:pPr algn="l"/>
            <a:endParaRPr lang="en-US" b="0" i="0" dirty="0">
              <a:solidFill>
                <a:schemeClr val="tx1">
                  <a:lumMod val="75000"/>
                  <a:lumOff val="25000"/>
                </a:schemeClr>
              </a:solidFill>
              <a:effectLst/>
            </a:endParaRPr>
          </a:p>
        </p:txBody>
      </p:sp>
      <p:sp>
        <p:nvSpPr>
          <p:cNvPr id="7" name="TextBox 6">
            <a:extLst>
              <a:ext uri="{FF2B5EF4-FFF2-40B4-BE49-F238E27FC236}">
                <a16:creationId xmlns:a16="http://schemas.microsoft.com/office/drawing/2014/main" id="{3EC552C6-4BEC-4D41-90DD-D576AFC7375A}"/>
              </a:ext>
            </a:extLst>
          </p:cNvPr>
          <p:cNvSpPr txBox="1"/>
          <p:nvPr/>
        </p:nvSpPr>
        <p:spPr>
          <a:xfrm>
            <a:off x="8033522" y="6343566"/>
            <a:ext cx="610856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dirty="0">
                <a:ln>
                  <a:noFill/>
                </a:ln>
                <a:solidFill>
                  <a:prstClr val="black"/>
                </a:solidFill>
                <a:effectLst/>
                <a:uLnTx/>
                <a:uFillTx/>
                <a:latin typeface="Calibri" panose="020F0502020204030204"/>
                <a:ea typeface="+mn-ea"/>
                <a:cs typeface="+mn-cs"/>
              </a:rPr>
              <a:t>QUELLE: https://www.learnworlds.com/online-learning-platforms/</a:t>
            </a:r>
          </a:p>
        </p:txBody>
      </p:sp>
    </p:spTree>
    <p:extLst>
      <p:ext uri="{BB962C8B-B14F-4D97-AF65-F5344CB8AC3E}">
        <p14:creationId xmlns:p14="http://schemas.microsoft.com/office/powerpoint/2010/main" val="36011314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a:xfrm>
            <a:off x="515902" y="421525"/>
            <a:ext cx="11171222" cy="844269"/>
          </a:xfrm>
        </p:spPr>
        <p:txBody>
          <a:bodyPr>
            <a:normAutofit/>
          </a:bodyPr>
          <a:lstStyle/>
          <a:p>
            <a:r>
              <a:rPr lang="de-DE" dirty="0">
                <a:solidFill>
                  <a:schemeClr val="bg2">
                    <a:lumMod val="50000"/>
                  </a:schemeClr>
                </a:solidFill>
              </a:rPr>
              <a:t>Analyse von kreativen Lernplattformen</a:t>
            </a:r>
          </a:p>
        </p:txBody>
      </p:sp>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14"/>
          </p:nvPr>
        </p:nvSpPr>
        <p:spPr>
          <a:xfrm>
            <a:off x="515901" y="1267780"/>
            <a:ext cx="11156987" cy="4661680"/>
          </a:xfrm>
        </p:spPr>
        <p:txBody>
          <a:bodyPr/>
          <a:lstStyle/>
          <a:p>
            <a:pPr algn="l"/>
            <a:r>
              <a:rPr lang="de-DE" dirty="0">
                <a:solidFill>
                  <a:schemeClr val="tx1">
                    <a:lumMod val="75000"/>
                    <a:lumOff val="25000"/>
                  </a:schemeClr>
                </a:solidFill>
                <a:latin typeface="Averta Regular"/>
              </a:rPr>
              <a:t>Wir gehen auf jede Lernplattform ein und analysieren ihre Vor- und Nachteile, um Dir bei der Entscheidung zu helfen, ob sie Deinen Anforderungen entspricht oder nicht.</a:t>
            </a:r>
          </a:p>
          <a:p>
            <a:pPr algn="l"/>
            <a:endParaRPr lang="en-US" b="0" i="0" dirty="0">
              <a:solidFill>
                <a:schemeClr val="tx1">
                  <a:lumMod val="75000"/>
                  <a:lumOff val="25000"/>
                </a:schemeClr>
              </a:solidFill>
              <a:effectLst/>
              <a:latin typeface="Averta Regular"/>
            </a:endParaRPr>
          </a:p>
          <a:p>
            <a:pPr algn="l">
              <a:lnSpc>
                <a:spcPct val="100000"/>
              </a:lnSpc>
              <a:spcBef>
                <a:spcPts val="0"/>
              </a:spcBef>
            </a:pPr>
            <a:r>
              <a:rPr lang="de-DE" dirty="0">
                <a:solidFill>
                  <a:schemeClr val="tx1">
                    <a:lumMod val="75000"/>
                    <a:lumOff val="25000"/>
                  </a:schemeClr>
                </a:solidFill>
                <a:latin typeface="Averta Regular"/>
              </a:rPr>
              <a:t>Hier sind die 5 wichtigsten Online-Lernplattformen </a:t>
            </a:r>
            <a:r>
              <a:rPr lang="en-US" dirty="0">
                <a:solidFill>
                  <a:schemeClr val="tx1">
                    <a:lumMod val="75000"/>
                    <a:lumOff val="25000"/>
                  </a:schemeClr>
                </a:solidFill>
                <a:latin typeface="Averta Regular"/>
              </a:rPr>
              <a:t>:</a:t>
            </a:r>
          </a:p>
          <a:p>
            <a:pPr marL="457200" indent="-457200" algn="l">
              <a:lnSpc>
                <a:spcPct val="100000"/>
              </a:lnSpc>
              <a:spcBef>
                <a:spcPts val="0"/>
              </a:spcBef>
              <a:buAutoNum type="arabicPeriod"/>
            </a:pPr>
            <a:r>
              <a:rPr lang="en-US" b="1" i="0" dirty="0">
                <a:solidFill>
                  <a:srgbClr val="00ACA7"/>
                </a:solidFill>
                <a:effectLst/>
                <a:latin typeface="Averta Regular"/>
              </a:rPr>
              <a:t>LinkedIn Learning (Lynda)</a:t>
            </a:r>
          </a:p>
          <a:p>
            <a:pPr marL="457200" indent="-457200" algn="l">
              <a:lnSpc>
                <a:spcPct val="100000"/>
              </a:lnSpc>
              <a:spcBef>
                <a:spcPts val="0"/>
              </a:spcBef>
              <a:buAutoNum type="arabicPeriod"/>
            </a:pPr>
            <a:r>
              <a:rPr lang="en-US" b="1" dirty="0">
                <a:solidFill>
                  <a:srgbClr val="E78631"/>
                </a:solidFill>
                <a:latin typeface="Averta Regular"/>
              </a:rPr>
              <a:t>Udemy</a:t>
            </a:r>
          </a:p>
          <a:p>
            <a:pPr marL="457200" indent="-457200" algn="l">
              <a:lnSpc>
                <a:spcPct val="100000"/>
              </a:lnSpc>
              <a:spcBef>
                <a:spcPts val="0"/>
              </a:spcBef>
              <a:buAutoNum type="arabicPeriod"/>
            </a:pPr>
            <a:r>
              <a:rPr lang="en-US" b="1" i="0" dirty="0">
                <a:solidFill>
                  <a:srgbClr val="D6315A"/>
                </a:solidFill>
                <a:effectLst/>
                <a:latin typeface="Averta Regular"/>
              </a:rPr>
              <a:t>Coursera</a:t>
            </a:r>
          </a:p>
          <a:p>
            <a:pPr marL="457200" indent="-457200" algn="l">
              <a:lnSpc>
                <a:spcPct val="100000"/>
              </a:lnSpc>
              <a:spcBef>
                <a:spcPts val="0"/>
              </a:spcBef>
              <a:buAutoNum type="arabicPeriod"/>
            </a:pPr>
            <a:r>
              <a:rPr lang="en-US" b="1" dirty="0">
                <a:solidFill>
                  <a:schemeClr val="tx1">
                    <a:lumMod val="75000"/>
                    <a:lumOff val="25000"/>
                  </a:schemeClr>
                </a:solidFill>
                <a:latin typeface="Averta Regular"/>
              </a:rPr>
              <a:t>Skillshare</a:t>
            </a:r>
            <a:endParaRPr lang="hr-BA" b="1" dirty="0">
              <a:solidFill>
                <a:schemeClr val="tx1">
                  <a:lumMod val="75000"/>
                  <a:lumOff val="25000"/>
                </a:schemeClr>
              </a:solidFill>
              <a:latin typeface="Averta Regular"/>
            </a:endParaRPr>
          </a:p>
          <a:p>
            <a:pPr marL="457200" indent="-457200" algn="l">
              <a:lnSpc>
                <a:spcPct val="100000"/>
              </a:lnSpc>
              <a:spcBef>
                <a:spcPts val="0"/>
              </a:spcBef>
              <a:buAutoNum type="arabicPeriod"/>
            </a:pPr>
            <a:r>
              <a:rPr lang="de-DE" b="1" i="0" dirty="0">
                <a:solidFill>
                  <a:schemeClr val="tx1">
                    <a:lumMod val="75000"/>
                    <a:lumOff val="25000"/>
                  </a:schemeClr>
                </a:solidFill>
                <a:effectLst/>
                <a:latin typeface="Averta Regular"/>
              </a:rPr>
              <a:t>Und vergiss nicht, </a:t>
            </a:r>
            <a:br>
              <a:rPr lang="de-DE" b="1" i="0" dirty="0">
                <a:solidFill>
                  <a:schemeClr val="tx1">
                    <a:lumMod val="75000"/>
                    <a:lumOff val="25000"/>
                  </a:schemeClr>
                </a:solidFill>
                <a:effectLst/>
                <a:latin typeface="Averta Regular"/>
              </a:rPr>
            </a:br>
            <a:r>
              <a:rPr lang="de-DE" b="1" i="0" dirty="0">
                <a:solidFill>
                  <a:schemeClr val="tx1">
                    <a:lumMod val="75000"/>
                    <a:lumOff val="25000"/>
                  </a:schemeClr>
                </a:solidFill>
                <a:effectLst/>
                <a:latin typeface="Averta Regular"/>
              </a:rPr>
              <a:t>unsere IncludeHER Plattform </a:t>
            </a:r>
            <a:br>
              <a:rPr lang="de-DE" b="1" i="0" dirty="0">
                <a:solidFill>
                  <a:schemeClr val="tx1">
                    <a:lumMod val="75000"/>
                    <a:lumOff val="25000"/>
                  </a:schemeClr>
                </a:solidFill>
                <a:effectLst/>
                <a:latin typeface="Averta Regular"/>
              </a:rPr>
            </a:br>
            <a:r>
              <a:rPr lang="de-DE" b="1" i="0" dirty="0">
                <a:solidFill>
                  <a:schemeClr val="tx1">
                    <a:lumMod val="75000"/>
                    <a:lumOff val="25000"/>
                  </a:schemeClr>
                </a:solidFill>
                <a:effectLst/>
                <a:latin typeface="Averta Regular"/>
              </a:rPr>
              <a:t>zu besuchen:</a:t>
            </a:r>
            <a:br>
              <a:rPr lang="de-DE" b="1" i="0" dirty="0">
                <a:solidFill>
                  <a:schemeClr val="tx1">
                    <a:lumMod val="75000"/>
                    <a:lumOff val="25000"/>
                  </a:schemeClr>
                </a:solidFill>
                <a:effectLst/>
                <a:latin typeface="Averta Regular"/>
              </a:rPr>
            </a:br>
            <a:r>
              <a:rPr lang="de-DE" b="1" i="0" dirty="0">
                <a:solidFill>
                  <a:schemeClr val="tx1">
                    <a:lumMod val="75000"/>
                    <a:lumOff val="25000"/>
                  </a:schemeClr>
                </a:solidFill>
                <a:effectLst/>
                <a:latin typeface="Averta Regular"/>
              </a:rPr>
              <a:t>        </a:t>
            </a:r>
            <a:r>
              <a:rPr lang="en-US" b="1" i="0" dirty="0">
                <a:solidFill>
                  <a:schemeClr val="tx1">
                    <a:lumMod val="75000"/>
                    <a:lumOff val="25000"/>
                  </a:schemeClr>
                </a:solidFill>
                <a:effectLst/>
                <a:hlinkClick r:id="rId2"/>
              </a:rPr>
              <a:t>https://www.includeher.eu/</a:t>
            </a:r>
            <a:r>
              <a:rPr lang="hr-BA" b="1" i="0" dirty="0">
                <a:solidFill>
                  <a:schemeClr val="tx1">
                    <a:lumMod val="75000"/>
                    <a:lumOff val="25000"/>
                  </a:schemeClr>
                </a:solidFill>
                <a:effectLst/>
              </a:rPr>
              <a:t> </a:t>
            </a:r>
            <a:endParaRPr lang="en-US" b="1" i="0" dirty="0">
              <a:solidFill>
                <a:schemeClr val="tx1">
                  <a:lumMod val="75000"/>
                  <a:lumOff val="25000"/>
                </a:schemeClr>
              </a:solidFill>
              <a:effectLst/>
            </a:endParaRPr>
          </a:p>
        </p:txBody>
      </p:sp>
      <p:sp>
        <p:nvSpPr>
          <p:cNvPr id="7" name="TextBox 6">
            <a:extLst>
              <a:ext uri="{FF2B5EF4-FFF2-40B4-BE49-F238E27FC236}">
                <a16:creationId xmlns:a16="http://schemas.microsoft.com/office/drawing/2014/main" id="{3EC552C6-4BEC-4D41-90DD-D576AFC7375A}"/>
              </a:ext>
            </a:extLst>
          </p:cNvPr>
          <p:cNvSpPr txBox="1"/>
          <p:nvPr/>
        </p:nvSpPr>
        <p:spPr>
          <a:xfrm>
            <a:off x="8046583" y="6278251"/>
            <a:ext cx="402349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dirty="0">
                <a:ln>
                  <a:noFill/>
                </a:ln>
                <a:solidFill>
                  <a:prstClr val="black"/>
                </a:solidFill>
                <a:effectLst/>
                <a:uLnTx/>
                <a:uFillTx/>
                <a:latin typeface="Calibri" panose="020F0502020204030204"/>
                <a:ea typeface="+mn-ea"/>
                <a:cs typeface="+mn-cs"/>
              </a:rPr>
              <a:t>QUELLE. https://www.learnworlds.com/online-learning-platforms/</a:t>
            </a:r>
          </a:p>
        </p:txBody>
      </p:sp>
      <p:pic>
        <p:nvPicPr>
          <p:cNvPr id="16" name="Picture 15" descr="Text&#10;&#10;Description automatically generated with low confidence">
            <a:extLst>
              <a:ext uri="{FF2B5EF4-FFF2-40B4-BE49-F238E27FC236}">
                <a16:creationId xmlns:a16="http://schemas.microsoft.com/office/drawing/2014/main" id="{6752779B-DA6C-4818-808B-E3923D13E9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03339" y="3513561"/>
            <a:ext cx="1539143" cy="1539143"/>
          </a:xfrm>
          <a:prstGeom prst="rect">
            <a:avLst/>
          </a:prstGeom>
        </p:spPr>
      </p:pic>
      <p:pic>
        <p:nvPicPr>
          <p:cNvPr id="18" name="Picture 17" descr="Logo&#10;&#10;Description automatically generated">
            <a:extLst>
              <a:ext uri="{FF2B5EF4-FFF2-40B4-BE49-F238E27FC236}">
                <a16:creationId xmlns:a16="http://schemas.microsoft.com/office/drawing/2014/main" id="{E63C2B27-392D-4D34-8760-9951171473B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08399" y="2738577"/>
            <a:ext cx="1701108" cy="1309932"/>
          </a:xfrm>
          <a:prstGeom prst="rect">
            <a:avLst/>
          </a:prstGeom>
        </p:spPr>
      </p:pic>
      <p:pic>
        <p:nvPicPr>
          <p:cNvPr id="20" name="Picture 19" descr="A picture containing text, clipart, tableware, dishware&#10;&#10;Description automatically generated">
            <a:extLst>
              <a:ext uri="{FF2B5EF4-FFF2-40B4-BE49-F238E27FC236}">
                <a16:creationId xmlns:a16="http://schemas.microsoft.com/office/drawing/2014/main" id="{289704B7-CD2D-4621-A511-4975FBA221AD}"/>
              </a:ext>
            </a:extLst>
          </p:cNvPr>
          <p:cNvPicPr>
            <a:picLocks noChangeAspect="1"/>
          </p:cNvPicPr>
          <p:nvPr/>
        </p:nvPicPr>
        <p:blipFill>
          <a:blip r:embed="rId5"/>
          <a:stretch>
            <a:fillRect/>
          </a:stretch>
        </p:blipFill>
        <p:spPr>
          <a:xfrm>
            <a:off x="6882592" y="4623041"/>
            <a:ext cx="1952722" cy="967179"/>
          </a:xfrm>
          <a:prstGeom prst="rect">
            <a:avLst/>
          </a:prstGeom>
        </p:spPr>
      </p:pic>
      <p:pic>
        <p:nvPicPr>
          <p:cNvPr id="5" name="Picture 4">
            <a:extLst>
              <a:ext uri="{FF2B5EF4-FFF2-40B4-BE49-F238E27FC236}">
                <a16:creationId xmlns:a16="http://schemas.microsoft.com/office/drawing/2014/main" id="{91ECAF7E-4ED8-4627-A0EF-A643B65CFB42}"/>
              </a:ext>
            </a:extLst>
          </p:cNvPr>
          <p:cNvPicPr>
            <a:picLocks noChangeAspect="1"/>
          </p:cNvPicPr>
          <p:nvPr/>
        </p:nvPicPr>
        <p:blipFill>
          <a:blip r:embed="rId6"/>
          <a:stretch>
            <a:fillRect/>
          </a:stretch>
        </p:blipFill>
        <p:spPr>
          <a:xfrm>
            <a:off x="4098669" y="3321001"/>
            <a:ext cx="2525718" cy="902042"/>
          </a:xfrm>
          <a:prstGeom prst="rect">
            <a:avLst/>
          </a:prstGeom>
        </p:spPr>
      </p:pic>
    </p:spTree>
    <p:extLst>
      <p:ext uri="{BB962C8B-B14F-4D97-AF65-F5344CB8AC3E}">
        <p14:creationId xmlns:p14="http://schemas.microsoft.com/office/powerpoint/2010/main" val="2450878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20"/>
          </p:nvPr>
        </p:nvSpPr>
        <p:spPr>
          <a:xfrm>
            <a:off x="5524107" y="318139"/>
            <a:ext cx="6340614" cy="1602101"/>
          </a:xfrm>
        </p:spPr>
        <p:txBody>
          <a:bodyPr>
            <a:normAutofit/>
          </a:bodyPr>
          <a:lstStyle/>
          <a:p>
            <a:r>
              <a:rPr lang="de-DE" sz="2200" b="1" dirty="0">
                <a:solidFill>
                  <a:schemeClr val="tx1">
                    <a:lumMod val="75000"/>
                    <a:lumOff val="25000"/>
                  </a:schemeClr>
                </a:solidFill>
              </a:rPr>
              <a:t>LinkedIn Learning, </a:t>
            </a:r>
            <a:r>
              <a:rPr lang="de-DE" sz="2200" dirty="0">
                <a:solidFill>
                  <a:schemeClr val="tx1">
                    <a:lumMod val="75000"/>
                    <a:lumOff val="25000"/>
                  </a:schemeClr>
                </a:solidFill>
              </a:rPr>
              <a:t>ehemals Lynda.com, ist eine Bildungsplattform, die professionelle Kurse in den Bereichen Wirtschaft, Technologie und Kreativität in Form von Videolektionen anbietet. Die Plattform bietet über 16.000 Kurse in 7 Sprachen an.</a:t>
            </a:r>
          </a:p>
        </p:txBody>
      </p:sp>
      <p:sp>
        <p:nvSpPr>
          <p:cNvPr id="5" name="Text Placeholder 4">
            <a:extLst>
              <a:ext uri="{FF2B5EF4-FFF2-40B4-BE49-F238E27FC236}">
                <a16:creationId xmlns:a16="http://schemas.microsoft.com/office/drawing/2014/main" id="{AF1AD8AD-3FA1-4FD6-A707-BA76B2E0C6CF}"/>
              </a:ext>
            </a:extLst>
          </p:cNvPr>
          <p:cNvSpPr>
            <a:spLocks noGrp="1"/>
          </p:cNvSpPr>
          <p:nvPr>
            <p:ph type="body" sz="quarter" idx="24"/>
          </p:nvPr>
        </p:nvSpPr>
        <p:spPr/>
        <p:txBody>
          <a:bodyPr/>
          <a:lstStyle/>
          <a:p>
            <a:r>
              <a:rPr lang="en-IE" dirty="0"/>
              <a:t>1</a:t>
            </a:r>
          </a:p>
        </p:txBody>
      </p:sp>
      <p:sp>
        <p:nvSpPr>
          <p:cNvPr id="7" name="TextBox 6">
            <a:extLst>
              <a:ext uri="{FF2B5EF4-FFF2-40B4-BE49-F238E27FC236}">
                <a16:creationId xmlns:a16="http://schemas.microsoft.com/office/drawing/2014/main" id="{3EC552C6-4BEC-4D41-90DD-D576AFC7375A}"/>
              </a:ext>
            </a:extLst>
          </p:cNvPr>
          <p:cNvSpPr txBox="1"/>
          <p:nvPr/>
        </p:nvSpPr>
        <p:spPr>
          <a:xfrm>
            <a:off x="-12569" y="6513852"/>
            <a:ext cx="419268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dirty="0">
                <a:ln>
                  <a:noFill/>
                </a:ln>
                <a:solidFill>
                  <a:prstClr val="black"/>
                </a:solidFill>
                <a:effectLst/>
                <a:uLnTx/>
                <a:uFillTx/>
                <a:latin typeface="Calibri" panose="020F0502020204030204"/>
                <a:ea typeface="+mn-ea"/>
                <a:cs typeface="+mn-cs"/>
              </a:rPr>
              <a:t>QUELLE: https://www.learnworlds.com/online-learning-platforms/</a:t>
            </a:r>
          </a:p>
        </p:txBody>
      </p:sp>
      <p:sp>
        <p:nvSpPr>
          <p:cNvPr id="9" name="Text Placeholder 8">
            <a:extLst>
              <a:ext uri="{FF2B5EF4-FFF2-40B4-BE49-F238E27FC236}">
                <a16:creationId xmlns:a16="http://schemas.microsoft.com/office/drawing/2014/main" id="{99864E52-CB4D-46C0-A1B3-A6AE23912150}"/>
              </a:ext>
            </a:extLst>
          </p:cNvPr>
          <p:cNvSpPr>
            <a:spLocks noGrp="1"/>
          </p:cNvSpPr>
          <p:nvPr>
            <p:ph type="body" sz="quarter" idx="22"/>
          </p:nvPr>
        </p:nvSpPr>
        <p:spPr>
          <a:xfrm>
            <a:off x="-1114526" y="2476301"/>
            <a:ext cx="6022484" cy="413049"/>
          </a:xfrm>
        </p:spPr>
        <p:txBody>
          <a:bodyPr>
            <a:normAutofit lnSpcReduction="10000"/>
          </a:bodyPr>
          <a:lstStyle/>
          <a:p>
            <a:pPr algn="ctr"/>
            <a:r>
              <a:rPr lang="en-IE" sz="2400" dirty="0">
                <a:hlinkClick r:id="rId2"/>
              </a:rPr>
              <a:t>www.linkedin.com/learning/</a:t>
            </a:r>
            <a:endParaRPr lang="en-IE" sz="2400" dirty="0"/>
          </a:p>
        </p:txBody>
      </p:sp>
      <p:sp>
        <p:nvSpPr>
          <p:cNvPr id="10" name="TextBox 9">
            <a:extLst>
              <a:ext uri="{FF2B5EF4-FFF2-40B4-BE49-F238E27FC236}">
                <a16:creationId xmlns:a16="http://schemas.microsoft.com/office/drawing/2014/main" id="{1CB57B9E-9BAC-48F2-83C3-2925DF4B2D4A}"/>
              </a:ext>
            </a:extLst>
          </p:cNvPr>
          <p:cNvSpPr txBox="1"/>
          <p:nvPr/>
        </p:nvSpPr>
        <p:spPr>
          <a:xfrm>
            <a:off x="4457534" y="2004925"/>
            <a:ext cx="7720552" cy="44627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200" b="1" i="0" u="none" strike="noStrike" kern="1200" cap="none" spc="0" normalizeH="0" baseline="0" dirty="0">
                <a:ln>
                  <a:noFill/>
                </a:ln>
                <a:solidFill>
                  <a:srgbClr val="00ACA7"/>
                </a:solidFill>
                <a:effectLst/>
                <a:uLnTx/>
                <a:uFillTx/>
                <a:latin typeface="Calibri" panose="020F0502020204030204"/>
                <a:ea typeface="+mn-ea"/>
                <a:cs typeface="+mn-cs"/>
              </a:rPr>
              <a:t>Vorteile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00ACA7"/>
                </a:solidFill>
                <a:effectLst/>
                <a:uLnTx/>
                <a:uFillTx/>
                <a:latin typeface="Calibri" panose="020F0502020204030204"/>
                <a:ea typeface="+mn-ea"/>
                <a:cs typeface="+mn-cs"/>
              </a:rPr>
              <a:t>Hoher Bekanntheitsgrad und hohes Ansehen in der Business-2-Business-Community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00ACA7"/>
                </a:solidFill>
                <a:effectLst/>
                <a:uLnTx/>
                <a:uFillTx/>
                <a:latin typeface="Calibri" panose="020F0502020204030204"/>
                <a:ea typeface="+mn-ea"/>
                <a:cs typeface="+mn-cs"/>
              </a:rPr>
              <a:t>Wird mit einer einmonatigen kostenlosen Testversion geliefert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00ACA7"/>
                </a:solidFill>
                <a:effectLst/>
                <a:uLnTx/>
                <a:uFillTx/>
                <a:latin typeface="Calibri" panose="020F0502020204030204"/>
                <a:ea typeface="+mn-ea"/>
                <a:cs typeface="+mn-cs"/>
              </a:rPr>
              <a:t>Bietet personalisierte Kursempfehlungen für Benutzer*innen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00ACA7"/>
                </a:solidFill>
                <a:effectLst/>
                <a:uLnTx/>
                <a:uFillTx/>
                <a:latin typeface="Calibri" panose="020F0502020204030204"/>
                <a:ea typeface="+mn-ea"/>
                <a:cs typeface="+mn-cs"/>
              </a:rPr>
              <a:t>Bietet eine Zertifizierung nach Abschluss des Kurses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00ACA7"/>
                </a:solidFill>
                <a:effectLst/>
                <a:uLnTx/>
                <a:uFillTx/>
                <a:latin typeface="Calibri" panose="020F0502020204030204"/>
                <a:ea typeface="+mn-ea"/>
                <a:cs typeface="+mn-cs"/>
              </a:rPr>
              <a:t>Ermöglicht es </a:t>
            </a:r>
            <a:r>
              <a:rPr lang="de-DE" sz="2000" dirty="0">
                <a:solidFill>
                  <a:srgbClr val="00ACA7"/>
                </a:solidFill>
                <a:latin typeface="Calibri" panose="020F0502020204030204"/>
              </a:rPr>
              <a:t>Dir</a:t>
            </a:r>
            <a:r>
              <a:rPr kumimoji="0" lang="de-DE" sz="2000" b="0" i="0" u="none" strike="noStrike" kern="1200" cap="none" spc="0" normalizeH="0" baseline="0" noProof="0" dirty="0">
                <a:ln>
                  <a:noFill/>
                </a:ln>
                <a:solidFill>
                  <a:srgbClr val="00ACA7"/>
                </a:solidFill>
                <a:effectLst/>
                <a:uLnTx/>
                <a:uFillTx/>
                <a:latin typeface="Calibri" panose="020F0502020204030204"/>
                <a:ea typeface="+mn-ea"/>
                <a:cs typeface="+mn-cs"/>
              </a:rPr>
              <a:t>, Deinen Fortschritt mithilfe von Quizfragen zu bewerten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00ACA7"/>
                </a:solidFill>
                <a:effectLst/>
                <a:uLnTx/>
                <a:uFillTx/>
                <a:latin typeface="Calibri" panose="020F0502020204030204"/>
                <a:ea typeface="+mn-ea"/>
                <a:cs typeface="+mn-cs"/>
              </a:rPr>
              <a:t>Offline-Lernzugang für das Lernen unterwegs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00ACA7"/>
                </a:solidFill>
                <a:effectLst/>
                <a:uLnTx/>
                <a:uFillTx/>
                <a:latin typeface="Calibri" panose="020F0502020204030204"/>
                <a:ea typeface="+mn-ea"/>
                <a:cs typeface="+mn-cs"/>
              </a:rPr>
              <a:t>Ermöglicht Dir den Zugang zu anderen Premium-Karrierefunktionen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200" b="1" dirty="0">
                <a:solidFill>
                  <a:prstClr val="black">
                    <a:lumMod val="85000"/>
                    <a:lumOff val="15000"/>
                  </a:prstClr>
                </a:solidFill>
                <a:latin typeface="Calibri" panose="020F0502020204030204"/>
              </a:rPr>
              <a:t>Nachteile</a:t>
            </a:r>
            <a:endParaRPr kumimoji="0" lang="de-DE" sz="2200" b="1" i="0" u="none" strike="noStrike" kern="1200" cap="none" spc="0" normalizeH="0" baseline="0" dirty="0">
              <a:ln>
                <a:noFill/>
              </a:ln>
              <a:solidFill>
                <a:prstClr val="black">
                  <a:lumMod val="85000"/>
                  <a:lumOff val="15000"/>
                </a:prstClr>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Die Qualität der angebotenen Kurse ist unklar</a:t>
            </a:r>
            <a:r>
              <a:rPr lang="de-DE" sz="2000" dirty="0">
                <a:solidFill>
                  <a:prstClr val="black">
                    <a:lumMod val="85000"/>
                    <a:lumOff val="15000"/>
                  </a:prstClr>
                </a:solidFill>
                <a:latin typeface="Calibri" panose="020F0502020204030204"/>
              </a:rPr>
              <a:t> und Du</a:t>
            </a:r>
            <a:r>
              <a:rPr kumimoji="0" lang="de-DE"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 musst </a:t>
            </a:r>
            <a:r>
              <a:rPr lang="de-DE" sz="2000" dirty="0">
                <a:solidFill>
                  <a:prstClr val="black">
                    <a:lumMod val="85000"/>
                    <a:lumOff val="15000"/>
                  </a:prstClr>
                </a:solidFill>
                <a:latin typeface="Calibri" panose="020F0502020204030204"/>
              </a:rPr>
              <a:t>Dich </a:t>
            </a:r>
            <a:r>
              <a:rPr kumimoji="0" lang="de-DE"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vor der Einschreibung über sie informieren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dirty="0">
                <a:ln>
                  <a:noFill/>
                </a:ln>
                <a:solidFill>
                  <a:prstClr val="black">
                    <a:lumMod val="85000"/>
                    <a:lumOff val="15000"/>
                  </a:prstClr>
                </a:solidFill>
                <a:effectLst/>
                <a:uLnTx/>
                <a:uFillTx/>
                <a:latin typeface="Calibri" panose="020F0502020204030204"/>
                <a:ea typeface="+mn-ea"/>
                <a:cs typeface="+mn-cs"/>
              </a:rPr>
              <a:t>Die Teilnahme als Lehrkraft kann schwierig sein </a:t>
            </a:r>
          </a:p>
        </p:txBody>
      </p:sp>
      <p:sp>
        <p:nvSpPr>
          <p:cNvPr id="11" name="Arrow: Down 10">
            <a:extLst>
              <a:ext uri="{FF2B5EF4-FFF2-40B4-BE49-F238E27FC236}">
                <a16:creationId xmlns:a16="http://schemas.microsoft.com/office/drawing/2014/main" id="{01BDA09E-1938-4978-9087-2C931184AA5F}"/>
              </a:ext>
            </a:extLst>
          </p:cNvPr>
          <p:cNvSpPr/>
          <p:nvPr/>
        </p:nvSpPr>
        <p:spPr>
          <a:xfrm rot="10800000">
            <a:off x="1805030" y="3095245"/>
            <a:ext cx="463485" cy="490194"/>
          </a:xfrm>
          <a:prstGeom prst="downArrow">
            <a:avLst/>
          </a:prstGeom>
          <a:solidFill>
            <a:srgbClr val="00ACA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25AAE5C-D6C4-4791-A259-385A2F121D37}"/>
              </a:ext>
            </a:extLst>
          </p:cNvPr>
          <p:cNvSpPr txBox="1"/>
          <p:nvPr/>
        </p:nvSpPr>
        <p:spPr>
          <a:xfrm>
            <a:off x="334537" y="3908192"/>
            <a:ext cx="337693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00ACA7"/>
                </a:solidFill>
                <a:effectLst/>
                <a:uLnTx/>
                <a:uFillTx/>
                <a:latin typeface="Calibri" panose="020F0502020204030204"/>
                <a:ea typeface="+mn-ea"/>
                <a:cs typeface="+mn-cs"/>
              </a:rPr>
              <a:t>KLICKE HIER, UM DIE WEBSEITE ZU BESUCHEN</a:t>
            </a:r>
          </a:p>
        </p:txBody>
      </p:sp>
      <p:pic>
        <p:nvPicPr>
          <p:cNvPr id="4" name="Picture 3">
            <a:extLst>
              <a:ext uri="{FF2B5EF4-FFF2-40B4-BE49-F238E27FC236}">
                <a16:creationId xmlns:a16="http://schemas.microsoft.com/office/drawing/2014/main" id="{F177F956-5D7B-4933-84B4-CC4C44CB1A2A}"/>
              </a:ext>
            </a:extLst>
          </p:cNvPr>
          <p:cNvPicPr>
            <a:picLocks noChangeAspect="1"/>
          </p:cNvPicPr>
          <p:nvPr/>
        </p:nvPicPr>
        <p:blipFill>
          <a:blip r:embed="rId3"/>
          <a:stretch>
            <a:fillRect/>
          </a:stretch>
        </p:blipFill>
        <p:spPr>
          <a:xfrm>
            <a:off x="334537" y="1272793"/>
            <a:ext cx="3404472" cy="1215883"/>
          </a:xfrm>
          <a:prstGeom prst="rect">
            <a:avLst/>
          </a:prstGeom>
        </p:spPr>
      </p:pic>
    </p:spTree>
    <p:extLst>
      <p:ext uri="{BB962C8B-B14F-4D97-AF65-F5344CB8AC3E}">
        <p14:creationId xmlns:p14="http://schemas.microsoft.com/office/powerpoint/2010/main" val="368910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20"/>
          </p:nvPr>
        </p:nvSpPr>
        <p:spPr>
          <a:xfrm>
            <a:off x="5702148" y="299358"/>
            <a:ext cx="6279320" cy="1821674"/>
          </a:xfrm>
        </p:spPr>
        <p:txBody>
          <a:bodyPr>
            <a:normAutofit/>
          </a:bodyPr>
          <a:lstStyle/>
          <a:p>
            <a:r>
              <a:rPr lang="en-US" b="1" dirty="0">
                <a:solidFill>
                  <a:schemeClr val="tx1">
                    <a:lumMod val="75000"/>
                    <a:lumOff val="25000"/>
                  </a:schemeClr>
                </a:solidFill>
              </a:rPr>
              <a:t>Udemy </a:t>
            </a:r>
            <a:r>
              <a:rPr lang="en-US" dirty="0">
                <a:solidFill>
                  <a:schemeClr val="tx1">
                    <a:lumMod val="75000"/>
                    <a:lumOff val="25000"/>
                  </a:schemeClr>
                </a:solidFill>
              </a:rPr>
              <a:t>i</a:t>
            </a:r>
            <a:r>
              <a:rPr lang="de-DE" dirty="0">
                <a:solidFill>
                  <a:schemeClr val="tx1">
                    <a:lumMod val="75000"/>
                    <a:lumOff val="25000"/>
                  </a:schemeClr>
                </a:solidFill>
              </a:rPr>
              <a:t>st einer der beliebtesten Marktplätze für Online-Kurse im Internet. Diese Bildungs-plattform hat über 40 Millionen Studierende und 50 Tausend Ausbilder*innen und Fachexpert*innen, die Online-Kurse erstellen.</a:t>
            </a:r>
            <a:endParaRPr lang="en-US" dirty="0">
              <a:solidFill>
                <a:schemeClr val="tx1">
                  <a:lumMod val="75000"/>
                  <a:lumOff val="25000"/>
                </a:schemeClr>
              </a:solidFill>
            </a:endParaRPr>
          </a:p>
        </p:txBody>
      </p:sp>
      <p:sp>
        <p:nvSpPr>
          <p:cNvPr id="3" name="Text Placeholder 2">
            <a:extLst>
              <a:ext uri="{FF2B5EF4-FFF2-40B4-BE49-F238E27FC236}">
                <a16:creationId xmlns:a16="http://schemas.microsoft.com/office/drawing/2014/main" id="{D2267C4F-5F1F-461E-B33B-BF7CDBCDE513}"/>
              </a:ext>
            </a:extLst>
          </p:cNvPr>
          <p:cNvSpPr>
            <a:spLocks noGrp="1"/>
          </p:cNvSpPr>
          <p:nvPr>
            <p:ph type="body" sz="quarter" idx="23"/>
          </p:nvPr>
        </p:nvSpPr>
        <p:spPr/>
        <p:txBody>
          <a:bodyPr/>
          <a:lstStyle/>
          <a:p>
            <a:endParaRPr lang="en-IE" dirty="0"/>
          </a:p>
        </p:txBody>
      </p:sp>
      <p:sp>
        <p:nvSpPr>
          <p:cNvPr id="4" name="Text Placeholder 3">
            <a:extLst>
              <a:ext uri="{FF2B5EF4-FFF2-40B4-BE49-F238E27FC236}">
                <a16:creationId xmlns:a16="http://schemas.microsoft.com/office/drawing/2014/main" id="{53CFE518-4A4B-4D2E-8124-FF8A167FA933}"/>
              </a:ext>
            </a:extLst>
          </p:cNvPr>
          <p:cNvSpPr>
            <a:spLocks noGrp="1"/>
          </p:cNvSpPr>
          <p:nvPr>
            <p:ph type="body" sz="quarter" idx="24"/>
          </p:nvPr>
        </p:nvSpPr>
        <p:spPr/>
        <p:txBody>
          <a:bodyPr/>
          <a:lstStyle/>
          <a:p>
            <a:r>
              <a:rPr lang="en-IE" dirty="0"/>
              <a:t>2</a:t>
            </a:r>
          </a:p>
        </p:txBody>
      </p:sp>
      <p:sp>
        <p:nvSpPr>
          <p:cNvPr id="7" name="TextBox 6">
            <a:extLst>
              <a:ext uri="{FF2B5EF4-FFF2-40B4-BE49-F238E27FC236}">
                <a16:creationId xmlns:a16="http://schemas.microsoft.com/office/drawing/2014/main" id="{3EC552C6-4BEC-4D41-90DD-D576AFC7375A}"/>
              </a:ext>
            </a:extLst>
          </p:cNvPr>
          <p:cNvSpPr txBox="1"/>
          <p:nvPr/>
        </p:nvSpPr>
        <p:spPr>
          <a:xfrm>
            <a:off x="-12569" y="6513852"/>
            <a:ext cx="419806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dirty="0">
                <a:ln>
                  <a:noFill/>
                </a:ln>
                <a:solidFill>
                  <a:prstClr val="black"/>
                </a:solidFill>
                <a:effectLst/>
                <a:uLnTx/>
                <a:uFillTx/>
                <a:latin typeface="Calibri" panose="020F0502020204030204"/>
                <a:ea typeface="+mn-ea"/>
                <a:cs typeface="+mn-cs"/>
              </a:rPr>
              <a:t>QUELLE: https://www.learnworlds.com/online-learning-platforms/</a:t>
            </a:r>
          </a:p>
        </p:txBody>
      </p:sp>
      <p:sp>
        <p:nvSpPr>
          <p:cNvPr id="10" name="TextBox 9">
            <a:extLst>
              <a:ext uri="{FF2B5EF4-FFF2-40B4-BE49-F238E27FC236}">
                <a16:creationId xmlns:a16="http://schemas.microsoft.com/office/drawing/2014/main" id="{1CB57B9E-9BAC-48F2-83C3-2925DF4B2D4A}"/>
              </a:ext>
            </a:extLst>
          </p:cNvPr>
          <p:cNvSpPr txBox="1"/>
          <p:nvPr/>
        </p:nvSpPr>
        <p:spPr>
          <a:xfrm>
            <a:off x="4471448" y="1753971"/>
            <a:ext cx="7720552" cy="51706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err="1">
                <a:solidFill>
                  <a:srgbClr val="E78631"/>
                </a:solidFill>
                <a:latin typeface="Calibri" panose="020F0502020204030204"/>
              </a:rPr>
              <a:t>Vor</a:t>
            </a:r>
            <a:r>
              <a:rPr kumimoji="0" lang="en-US" sz="2200" b="1" i="0" u="none" strike="noStrike" kern="1200" cap="none" spc="0" normalizeH="0" baseline="0" noProof="0" dirty="0">
                <a:ln>
                  <a:noFill/>
                </a:ln>
                <a:solidFill>
                  <a:srgbClr val="E78631"/>
                </a:solidFill>
                <a:effectLst/>
                <a:uLnTx/>
                <a:uFillTx/>
                <a:latin typeface="Calibri" panose="020F0502020204030204"/>
                <a:ea typeface="+mn-ea"/>
                <a:cs typeface="+mn-cs"/>
              </a:rPr>
              <a:t>teile: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200" b="0" i="0" u="none" strike="noStrike" kern="1200" cap="none" spc="0" normalizeH="0" baseline="0" noProof="0" dirty="0">
                <a:ln>
                  <a:noFill/>
                </a:ln>
                <a:solidFill>
                  <a:srgbClr val="E78631"/>
                </a:solidFill>
                <a:effectLst/>
                <a:uLnTx/>
                <a:uFillTx/>
                <a:latin typeface="Calibri" panose="020F0502020204030204"/>
                <a:ea typeface="+mn-ea"/>
                <a:cs typeface="+mn-cs"/>
              </a:rPr>
              <a:t>Keine Einrichtungskosten (für Lehrkräfte)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200" b="0" i="0" u="none" strike="noStrike" kern="1200" cap="none" spc="0" normalizeH="0" baseline="0" noProof="0" dirty="0">
                <a:ln>
                  <a:noFill/>
                </a:ln>
                <a:solidFill>
                  <a:srgbClr val="E78631"/>
                </a:solidFill>
                <a:effectLst/>
                <a:uLnTx/>
                <a:uFillTx/>
                <a:latin typeface="Calibri" panose="020F0502020204030204"/>
                <a:ea typeface="+mn-ea"/>
                <a:cs typeface="+mn-cs"/>
              </a:rPr>
              <a:t>Ausgerichtet auf Selbstlern- und Videokurse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200" b="0" i="0" u="none" strike="noStrike" kern="1200" cap="none" spc="0" normalizeH="0" baseline="0" noProof="0" dirty="0">
                <a:ln>
                  <a:noFill/>
                </a:ln>
                <a:solidFill>
                  <a:srgbClr val="E78631"/>
                </a:solidFill>
                <a:effectLst/>
                <a:uLnTx/>
                <a:uFillTx/>
                <a:latin typeface="Calibri" panose="020F0502020204030204"/>
                <a:ea typeface="+mn-ea"/>
                <a:cs typeface="+mn-cs"/>
              </a:rPr>
              <a:t>Keine hochtechnischen Kenntnisse erforderlich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200" b="0" i="0" u="none" strike="noStrike" kern="1200" cap="none" spc="0" normalizeH="0" baseline="0" noProof="0" dirty="0">
                <a:ln>
                  <a:noFill/>
                </a:ln>
                <a:solidFill>
                  <a:srgbClr val="E78631"/>
                </a:solidFill>
                <a:effectLst/>
                <a:uLnTx/>
                <a:uFillTx/>
                <a:latin typeface="Calibri" panose="020F0502020204030204"/>
                <a:ea typeface="+mn-ea"/>
                <a:cs typeface="+mn-cs"/>
              </a:rPr>
              <a:t>Eine Udemy-App ist für iOS und Android verfügbar </a:t>
            </a:r>
          </a:p>
          <a:p>
            <a:pPr marR="0" lvl="0" algn="l" defTabSz="914400" rtl="0" eaLnBrk="1" fontAlgn="auto" latinLnBrk="0" hangingPunct="1">
              <a:lnSpc>
                <a:spcPct val="100000"/>
              </a:lnSpc>
              <a:spcBef>
                <a:spcPts val="0"/>
              </a:spcBef>
              <a:spcAft>
                <a:spcPts val="0"/>
              </a:spcAft>
              <a:buClrTx/>
              <a:buSzTx/>
              <a:tabLst/>
              <a:defRPr/>
            </a:pPr>
            <a:r>
              <a:rPr kumimoji="0" lang="en-US" sz="22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Nachteile: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2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Sehr begrenzte Interaktion mit Studierenden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2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Hoher Wettbewerb zwischen Kursersteller*innen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2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Kein Dateneigentum und keine Kontrolle über das Branding - die Plattform behält E-Mails und Nutzerdaten und gibt diese Informationen nicht an ihre Kursleitenden weiter (für Kursleitende)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2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Die Sichtbarkeit hängt von Deinem eigenen Marketing ab. </a:t>
            </a:r>
            <a:r>
              <a:rPr lang="de-DE" sz="2200" dirty="0">
                <a:solidFill>
                  <a:prstClr val="black">
                    <a:lumMod val="85000"/>
                    <a:lumOff val="15000"/>
                  </a:prstClr>
                </a:solidFill>
                <a:latin typeface="Calibri" panose="020F0502020204030204"/>
              </a:rPr>
              <a:t>D</a:t>
            </a:r>
            <a:r>
              <a:rPr kumimoji="0" lang="de-DE" sz="22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ie Plattform bewirbt nur Kurse, die bereits beliebt sind (für Lehrkräfte)</a:t>
            </a:r>
            <a:endParaRPr kumimoji="0" lang="en-US" sz="22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pic>
        <p:nvPicPr>
          <p:cNvPr id="11" name="Picture 10" descr="Logo&#10;&#10;Description automatically generated">
            <a:extLst>
              <a:ext uri="{FF2B5EF4-FFF2-40B4-BE49-F238E27FC236}">
                <a16:creationId xmlns:a16="http://schemas.microsoft.com/office/drawing/2014/main" id="{4DB438EB-BC15-4436-90A8-510B075E5F2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9048" y="223244"/>
            <a:ext cx="3205113" cy="2468085"/>
          </a:xfrm>
          <a:prstGeom prst="rect">
            <a:avLst/>
          </a:prstGeom>
        </p:spPr>
      </p:pic>
      <p:sp>
        <p:nvSpPr>
          <p:cNvPr id="12" name="Text Placeholder 8">
            <a:extLst>
              <a:ext uri="{FF2B5EF4-FFF2-40B4-BE49-F238E27FC236}">
                <a16:creationId xmlns:a16="http://schemas.microsoft.com/office/drawing/2014/main" id="{6F416566-D0E8-43F4-9E7A-C933C82441F4}"/>
              </a:ext>
            </a:extLst>
          </p:cNvPr>
          <p:cNvSpPr txBox="1">
            <a:spLocks/>
          </p:cNvSpPr>
          <p:nvPr/>
        </p:nvSpPr>
        <p:spPr>
          <a:xfrm>
            <a:off x="160255" y="4339294"/>
            <a:ext cx="4025245" cy="1021697"/>
          </a:xfrm>
          <a:prstGeom prst="rect">
            <a:avLst/>
          </a:prstGeom>
          <a:noFill/>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3600" i="0" kern="1200">
                <a:solidFill>
                  <a:srgbClr val="E7863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IE" sz="2400" b="0" i="0" u="none" strike="noStrike" kern="1200" cap="none" spc="0" normalizeH="0" baseline="0" noProof="0" dirty="0">
                <a:ln>
                  <a:noFill/>
                </a:ln>
                <a:solidFill>
                  <a:srgbClr val="E78631"/>
                </a:solidFill>
                <a:effectLst/>
                <a:uLnTx/>
                <a:uFillTx/>
                <a:latin typeface="Calibri" panose="020F0502020204030204"/>
                <a:ea typeface="+mn-ea"/>
                <a:cs typeface="+mn-cs"/>
                <a:hlinkClick r:id="rId3"/>
              </a:rPr>
              <a:t>www.udemy.com</a:t>
            </a:r>
            <a:endParaRPr kumimoji="0" lang="en-IE" sz="2400" b="0" i="0" u="none" strike="noStrike" kern="1200" cap="none" spc="0" normalizeH="0" baseline="0" noProof="0" dirty="0">
              <a:ln>
                <a:noFill/>
              </a:ln>
              <a:solidFill>
                <a:srgbClr val="E78631"/>
              </a:solidFill>
              <a:effectLst/>
              <a:uLnTx/>
              <a:uFillTx/>
              <a:latin typeface="Calibri" panose="020F0502020204030204"/>
              <a:ea typeface="+mn-ea"/>
              <a:cs typeface="+mn-cs"/>
            </a:endParaRPr>
          </a:p>
        </p:txBody>
      </p:sp>
      <p:sp>
        <p:nvSpPr>
          <p:cNvPr id="14" name="Arrow: Down 13">
            <a:extLst>
              <a:ext uri="{FF2B5EF4-FFF2-40B4-BE49-F238E27FC236}">
                <a16:creationId xmlns:a16="http://schemas.microsoft.com/office/drawing/2014/main" id="{F03B81ED-9DC5-48DB-B1C7-D61B56229CDD}"/>
              </a:ext>
            </a:extLst>
          </p:cNvPr>
          <p:cNvSpPr/>
          <p:nvPr/>
        </p:nvSpPr>
        <p:spPr>
          <a:xfrm rot="10800000">
            <a:off x="1916144" y="4823560"/>
            <a:ext cx="463485" cy="490194"/>
          </a:xfrm>
          <a:prstGeom prst="downArrow">
            <a:avLst/>
          </a:prstGeom>
          <a:solidFill>
            <a:srgbClr val="E786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7CB36E8-10AA-4436-B5CB-F1A14C512738}"/>
              </a:ext>
            </a:extLst>
          </p:cNvPr>
          <p:cNvSpPr txBox="1"/>
          <p:nvPr/>
        </p:nvSpPr>
        <p:spPr>
          <a:xfrm>
            <a:off x="399569" y="5401714"/>
            <a:ext cx="342406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E78631"/>
                </a:solidFill>
                <a:effectLst/>
                <a:uLnTx/>
                <a:uFillTx/>
                <a:latin typeface="Calibri" panose="020F0502020204030204"/>
                <a:ea typeface="+mn-ea"/>
                <a:cs typeface="+mn-cs"/>
              </a:rPr>
              <a:t>KLICKE HIER, UM DIE WEBSEITE ZU BESUCHEN</a:t>
            </a:r>
          </a:p>
        </p:txBody>
      </p:sp>
    </p:spTree>
    <p:extLst>
      <p:ext uri="{BB962C8B-B14F-4D97-AF65-F5344CB8AC3E}">
        <p14:creationId xmlns:p14="http://schemas.microsoft.com/office/powerpoint/2010/main" val="1700546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a:xfrm>
            <a:off x="768174" y="709438"/>
            <a:ext cx="10655652" cy="697353"/>
          </a:xfrm>
        </p:spPr>
        <p:txBody>
          <a:bodyPr>
            <a:normAutofit/>
          </a:bodyPr>
          <a:lstStyle/>
          <a:p>
            <a:pPr algn="ctr"/>
            <a:r>
              <a:rPr lang="de-DE" sz="3200" dirty="0"/>
              <a:t>Wichtige Definitionen</a:t>
            </a:r>
            <a:endParaRPr lang="en-IE" sz="3200" dirty="0"/>
          </a:p>
        </p:txBody>
      </p:sp>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14"/>
          </p:nvPr>
        </p:nvSpPr>
        <p:spPr>
          <a:xfrm>
            <a:off x="768174" y="1351441"/>
            <a:ext cx="10655652" cy="3966487"/>
          </a:xfrm>
        </p:spPr>
        <p:txBody>
          <a:bodyPr/>
          <a:lstStyle/>
          <a:p>
            <a:pPr marL="342900" indent="-342900">
              <a:buFont typeface="Arial" panose="020B0604020202020204" pitchFamily="34" charset="0"/>
              <a:buChar char="•"/>
            </a:pPr>
            <a:r>
              <a:rPr lang="de-DE" sz="2300" b="1" dirty="0"/>
              <a:t>Informationstechnologie (IT) </a:t>
            </a:r>
            <a:r>
              <a:rPr lang="de-DE" sz="2300" dirty="0"/>
              <a:t>bedeutet, dass durch Computer elektronische Informationen ausgetauscht werden. Dafür werden Computer, Speichermedien, Netzwerke und Infrastrukturen genutzt. Die elektronischen Informationen bestehen aus Daten. Am Computer werden die Daten erstellt, verarbeitet und gespeichert.</a:t>
            </a:r>
          </a:p>
          <a:p>
            <a:pPr marL="342900" indent="-342900">
              <a:buFont typeface="Arial" panose="020B0604020202020204" pitchFamily="34" charset="0"/>
              <a:buChar char="•"/>
            </a:pPr>
            <a:r>
              <a:rPr lang="de-DE" sz="2300" b="1" dirty="0"/>
              <a:t>Digitale Werkzeuge </a:t>
            </a:r>
            <a:r>
              <a:rPr lang="de-DE" sz="2300" dirty="0"/>
              <a:t>sind Programme, Websites oder Online-Ressourcen. Sie erleichtern das Erledigen von Aufgaben.</a:t>
            </a:r>
          </a:p>
          <a:p>
            <a:pPr marL="342900" indent="-342900">
              <a:buFont typeface="Arial" panose="020B0604020202020204" pitchFamily="34" charset="0"/>
              <a:buChar char="•"/>
            </a:pPr>
            <a:r>
              <a:rPr lang="de-DE" sz="2300" dirty="0"/>
              <a:t>Beim </a:t>
            </a:r>
            <a:r>
              <a:rPr lang="de-DE" sz="2300" b="1" dirty="0"/>
              <a:t>Blended Learning </a:t>
            </a:r>
            <a:r>
              <a:rPr lang="de-DE" sz="2300" dirty="0"/>
              <a:t>werden klassische Unterrichts-Methoden und online Unterrichts-Methoden kombiniert. Klassischer Unterricht findet an einem bestimmten Ort statt. Für den Online-Unterricht gibt es Online-Bildungs-Materialien und Möglichkeiten zur Online-Interaktion. Die Lehrenden und Lernenden müssen anwesend sein. Sie können aber selbst entscheiden wo sie sind und wie schnell sie arbeiten.  Blended Learning wird auch hybrides Lernen genannt.</a:t>
            </a:r>
            <a:endParaRPr lang="en-US" sz="2300" dirty="0"/>
          </a:p>
        </p:txBody>
      </p:sp>
    </p:spTree>
    <p:extLst>
      <p:ext uri="{BB962C8B-B14F-4D97-AF65-F5344CB8AC3E}">
        <p14:creationId xmlns:p14="http://schemas.microsoft.com/office/powerpoint/2010/main" val="593471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20"/>
          </p:nvPr>
        </p:nvSpPr>
        <p:spPr>
          <a:xfrm>
            <a:off x="5536112" y="205288"/>
            <a:ext cx="6547670" cy="2603226"/>
          </a:xfrm>
        </p:spPr>
        <p:txBody>
          <a:bodyPr>
            <a:normAutofit lnSpcReduction="10000"/>
          </a:bodyPr>
          <a:lstStyle/>
          <a:p>
            <a:r>
              <a:rPr lang="en-US" b="1" dirty="0">
                <a:solidFill>
                  <a:schemeClr val="tx1">
                    <a:lumMod val="75000"/>
                    <a:lumOff val="25000"/>
                  </a:schemeClr>
                </a:solidFill>
              </a:rPr>
              <a:t>Coursera </a:t>
            </a:r>
            <a:r>
              <a:rPr lang="de-DE" dirty="0">
                <a:solidFill>
                  <a:schemeClr val="tx1">
                    <a:lumMod val="75000"/>
                    <a:lumOff val="25000"/>
                  </a:schemeClr>
                </a:solidFill>
              </a:rPr>
              <a:t>ist eine Online-Bildungsplattform mit 23 Millionen Nutzern, die weltweit hochwertige Online-Kurse anbietet. Coursera hat Partnerschaften mit Weltklasse-Universitäten und Unternehmen. Coursera bietet den Studierenden die Möglichkeit, durch die Teilnahme an ihren kostenpflichtigen Kursen Zertifizierungen von renommierten Institutionen zu erhalten.</a:t>
            </a:r>
          </a:p>
        </p:txBody>
      </p:sp>
      <p:sp>
        <p:nvSpPr>
          <p:cNvPr id="4" name="Text Placeholder 3">
            <a:extLst>
              <a:ext uri="{FF2B5EF4-FFF2-40B4-BE49-F238E27FC236}">
                <a16:creationId xmlns:a16="http://schemas.microsoft.com/office/drawing/2014/main" id="{53CFE518-4A4B-4D2E-8124-FF8A167FA933}"/>
              </a:ext>
            </a:extLst>
          </p:cNvPr>
          <p:cNvSpPr>
            <a:spLocks noGrp="1"/>
          </p:cNvSpPr>
          <p:nvPr>
            <p:ph type="body" sz="quarter" idx="23"/>
          </p:nvPr>
        </p:nvSpPr>
        <p:spPr/>
        <p:txBody>
          <a:bodyPr/>
          <a:lstStyle/>
          <a:p>
            <a:r>
              <a:rPr lang="en-IE" dirty="0"/>
              <a:t>2</a:t>
            </a:r>
          </a:p>
        </p:txBody>
      </p:sp>
      <p:sp>
        <p:nvSpPr>
          <p:cNvPr id="6" name="Text Placeholder 5">
            <a:extLst>
              <a:ext uri="{FF2B5EF4-FFF2-40B4-BE49-F238E27FC236}">
                <a16:creationId xmlns:a16="http://schemas.microsoft.com/office/drawing/2014/main" id="{1E8B3794-145E-4499-83A9-0837DDFE8DC5}"/>
              </a:ext>
            </a:extLst>
          </p:cNvPr>
          <p:cNvSpPr>
            <a:spLocks noGrp="1"/>
          </p:cNvSpPr>
          <p:nvPr>
            <p:ph type="body" sz="quarter" idx="24"/>
          </p:nvPr>
        </p:nvSpPr>
        <p:spPr/>
        <p:txBody>
          <a:bodyPr/>
          <a:lstStyle/>
          <a:p>
            <a:r>
              <a:rPr lang="en-IE" dirty="0"/>
              <a:t>3</a:t>
            </a:r>
          </a:p>
        </p:txBody>
      </p:sp>
      <p:sp>
        <p:nvSpPr>
          <p:cNvPr id="7" name="TextBox 6">
            <a:extLst>
              <a:ext uri="{FF2B5EF4-FFF2-40B4-BE49-F238E27FC236}">
                <a16:creationId xmlns:a16="http://schemas.microsoft.com/office/drawing/2014/main" id="{3EC552C6-4BEC-4D41-90DD-D576AFC7375A}"/>
              </a:ext>
            </a:extLst>
          </p:cNvPr>
          <p:cNvSpPr txBox="1"/>
          <p:nvPr/>
        </p:nvSpPr>
        <p:spPr>
          <a:xfrm>
            <a:off x="-12569" y="6513852"/>
            <a:ext cx="419806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dirty="0">
                <a:ln>
                  <a:noFill/>
                </a:ln>
                <a:solidFill>
                  <a:prstClr val="black"/>
                </a:solidFill>
                <a:effectLst/>
                <a:uLnTx/>
                <a:uFillTx/>
                <a:latin typeface="Calibri" panose="020F0502020204030204"/>
                <a:ea typeface="+mn-ea"/>
                <a:cs typeface="+mn-cs"/>
              </a:rPr>
              <a:t>QUELLE: https://www.learnworlds.com/online-learning-platforms/</a:t>
            </a:r>
          </a:p>
        </p:txBody>
      </p:sp>
      <p:sp>
        <p:nvSpPr>
          <p:cNvPr id="10" name="TextBox 9">
            <a:extLst>
              <a:ext uri="{FF2B5EF4-FFF2-40B4-BE49-F238E27FC236}">
                <a16:creationId xmlns:a16="http://schemas.microsoft.com/office/drawing/2014/main" id="{1CB57B9E-9BAC-48F2-83C3-2925DF4B2D4A}"/>
              </a:ext>
            </a:extLst>
          </p:cNvPr>
          <p:cNvSpPr txBox="1"/>
          <p:nvPr/>
        </p:nvSpPr>
        <p:spPr>
          <a:xfrm>
            <a:off x="4363230" y="2637840"/>
            <a:ext cx="7720552"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200" b="1" i="0" u="none" strike="noStrike" kern="1200" cap="none" spc="0" normalizeH="0" baseline="0" dirty="0">
                <a:ln>
                  <a:noFill/>
                </a:ln>
                <a:solidFill>
                  <a:srgbClr val="D6315A"/>
                </a:solidFill>
                <a:effectLst/>
                <a:uLnTx/>
                <a:uFillTx/>
                <a:latin typeface="Calibri" panose="020F0502020204030204"/>
                <a:ea typeface="+mn-ea"/>
                <a:cs typeface="+mn-cs"/>
              </a:rPr>
              <a:t>Vorteile</a:t>
            </a:r>
            <a:r>
              <a:rPr kumimoji="0" lang="en-US" sz="2200" b="1" i="0" u="none" strike="noStrike" kern="1200" cap="none" spc="0" normalizeH="0" baseline="0" noProof="0" dirty="0">
                <a:ln>
                  <a:noFill/>
                </a:ln>
                <a:solidFill>
                  <a:srgbClr val="D6315A"/>
                </a:solidFill>
                <a:effectLst/>
                <a:uLnTx/>
                <a:uFillTx/>
                <a:latin typeface="Calibri" panose="020F0502020204030204"/>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200" b="0" i="0" u="none" strike="noStrike" kern="1200" cap="none" spc="0" normalizeH="0" baseline="0" noProof="0" dirty="0">
                <a:ln>
                  <a:noFill/>
                </a:ln>
                <a:solidFill>
                  <a:srgbClr val="D6315A"/>
                </a:solidFill>
                <a:effectLst/>
                <a:uLnTx/>
                <a:uFillTx/>
                <a:latin typeface="Calibri" panose="020F0502020204030204"/>
                <a:ea typeface="+mn-ea"/>
                <a:cs typeface="+mn-cs"/>
              </a:rPr>
              <a:t>Bietet eine Vielzahl von Lernoptionen und Aktivitäten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200" b="0" i="0" u="none" strike="noStrike" kern="1200" cap="none" spc="0" normalizeH="0" baseline="0" noProof="0" dirty="0">
                <a:ln>
                  <a:noFill/>
                </a:ln>
                <a:solidFill>
                  <a:srgbClr val="D6315A"/>
                </a:solidFill>
                <a:effectLst/>
                <a:uLnTx/>
                <a:uFillTx/>
                <a:latin typeface="Calibri" panose="020F0502020204030204"/>
                <a:ea typeface="+mn-ea"/>
                <a:cs typeface="+mn-cs"/>
              </a:rPr>
              <a:t>verleiht Studierenden verschiedene Arten von Zertifikaten und Abschlüssen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200" b="0" i="0" u="none" strike="noStrike" kern="1200" cap="none" spc="0" normalizeH="0" baseline="0" noProof="0" dirty="0">
                <a:ln>
                  <a:noFill/>
                </a:ln>
                <a:solidFill>
                  <a:srgbClr val="D6315A"/>
                </a:solidFill>
                <a:effectLst/>
                <a:uLnTx/>
                <a:uFillTx/>
                <a:latin typeface="Calibri" panose="020F0502020204030204"/>
                <a:ea typeface="+mn-ea"/>
                <a:cs typeface="+mn-cs"/>
              </a:rPr>
              <a:t>Bietet hochwertige Lehrmittel und Interaktionen mit Ausbildern (für Ausbilder)</a:t>
            </a:r>
          </a:p>
          <a:p>
            <a:pPr marR="0" lvl="0" algn="l" defTabSz="914400" rtl="0" eaLnBrk="1" fontAlgn="auto" latinLnBrk="0" hangingPunct="1">
              <a:lnSpc>
                <a:spcPct val="100000"/>
              </a:lnSpc>
              <a:spcBef>
                <a:spcPts val="0"/>
              </a:spcBef>
              <a:spcAft>
                <a:spcPts val="0"/>
              </a:spcAft>
              <a:buClrTx/>
              <a:buSzTx/>
              <a:tabLst/>
              <a:defRPr/>
            </a:pPr>
            <a:endParaRPr kumimoji="0" lang="de-DE" sz="2200" b="0" i="0" u="none" strike="noStrike" kern="1200" cap="none" spc="0" normalizeH="0" baseline="0" noProof="0" dirty="0">
              <a:ln>
                <a:noFill/>
              </a:ln>
              <a:solidFill>
                <a:srgbClr val="D6315A"/>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de-DE" sz="2200" b="1" dirty="0">
                <a:solidFill>
                  <a:prstClr val="black">
                    <a:lumMod val="75000"/>
                    <a:lumOff val="25000"/>
                  </a:prstClr>
                </a:solidFill>
                <a:latin typeface="Calibri" panose="020F0502020204030204"/>
              </a:rPr>
              <a:t>Nachteile</a:t>
            </a:r>
            <a:r>
              <a:rPr kumimoji="0" lang="en-US" sz="2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Beschränkt auf Lehrkräfte in Partnereinrichtungen. (für Lehrende)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Weniger flexible Optionen für die Kurserstellung im Vergleich zu anderen Plattformen (für Lehrende)</a:t>
            </a:r>
            <a:endParaRPr kumimoji="0" lang="en-US" sz="2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12" name="Text Placeholder 8">
            <a:extLst>
              <a:ext uri="{FF2B5EF4-FFF2-40B4-BE49-F238E27FC236}">
                <a16:creationId xmlns:a16="http://schemas.microsoft.com/office/drawing/2014/main" id="{6F416566-D0E8-43F4-9E7A-C933C82441F4}"/>
              </a:ext>
            </a:extLst>
          </p:cNvPr>
          <p:cNvSpPr txBox="1">
            <a:spLocks/>
          </p:cNvSpPr>
          <p:nvPr/>
        </p:nvSpPr>
        <p:spPr>
          <a:xfrm>
            <a:off x="160255" y="4221727"/>
            <a:ext cx="4025245" cy="1021697"/>
          </a:xfrm>
          <a:prstGeom prst="rect">
            <a:avLst/>
          </a:prstGeom>
          <a:noFill/>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3600" i="0" kern="1200">
                <a:solidFill>
                  <a:srgbClr val="E7863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IE" sz="2400" b="0" i="0" u="none" strike="noStrike" kern="1200" cap="none" spc="0" normalizeH="0" baseline="0" noProof="0" dirty="0">
                <a:ln>
                  <a:noFill/>
                </a:ln>
                <a:solidFill>
                  <a:srgbClr val="E78631"/>
                </a:solidFill>
                <a:effectLst/>
                <a:uLnTx/>
                <a:uFillTx/>
                <a:latin typeface="Calibri" panose="020F0502020204030204"/>
                <a:ea typeface="+mn-ea"/>
                <a:cs typeface="+mn-cs"/>
                <a:hlinkClick r:id="rId2"/>
              </a:rPr>
              <a:t>https://www.coursera.org/</a:t>
            </a:r>
            <a:endParaRPr kumimoji="0" lang="en-IE" sz="2400" b="0" i="0" u="none" strike="noStrike" kern="1200" cap="none" spc="0" normalizeH="0" baseline="0" noProof="0" dirty="0">
              <a:ln>
                <a:noFill/>
              </a:ln>
              <a:solidFill>
                <a:srgbClr val="E78631"/>
              </a:solidFill>
              <a:effectLst/>
              <a:uLnTx/>
              <a:uFillTx/>
              <a:latin typeface="Calibri" panose="020F0502020204030204"/>
              <a:ea typeface="+mn-ea"/>
              <a:cs typeface="+mn-cs"/>
            </a:endParaRPr>
          </a:p>
        </p:txBody>
      </p:sp>
      <p:sp>
        <p:nvSpPr>
          <p:cNvPr id="14" name="Arrow: Down 13">
            <a:extLst>
              <a:ext uri="{FF2B5EF4-FFF2-40B4-BE49-F238E27FC236}">
                <a16:creationId xmlns:a16="http://schemas.microsoft.com/office/drawing/2014/main" id="{F03B81ED-9DC5-48DB-B1C7-D61B56229CDD}"/>
              </a:ext>
            </a:extLst>
          </p:cNvPr>
          <p:cNvSpPr/>
          <p:nvPr/>
        </p:nvSpPr>
        <p:spPr>
          <a:xfrm rot="10800000">
            <a:off x="1916144" y="4823560"/>
            <a:ext cx="463485" cy="490194"/>
          </a:xfrm>
          <a:prstGeom prst="downArrow">
            <a:avLst/>
          </a:prstGeom>
          <a:solidFill>
            <a:srgbClr val="D631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7CB36E8-10AA-4436-B5CB-F1A14C512738}"/>
              </a:ext>
            </a:extLst>
          </p:cNvPr>
          <p:cNvSpPr txBox="1"/>
          <p:nvPr/>
        </p:nvSpPr>
        <p:spPr>
          <a:xfrm>
            <a:off x="399569" y="5414777"/>
            <a:ext cx="342406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D6315A"/>
                </a:solidFill>
                <a:effectLst/>
                <a:uLnTx/>
                <a:uFillTx/>
                <a:latin typeface="Calibri" panose="020F0502020204030204"/>
                <a:ea typeface="+mn-ea"/>
                <a:cs typeface="+mn-cs"/>
              </a:rPr>
              <a:t>KLICKE HIER, UM DIE WEBSEITE ZU BESUCHEN</a:t>
            </a:r>
          </a:p>
        </p:txBody>
      </p:sp>
      <p:pic>
        <p:nvPicPr>
          <p:cNvPr id="13" name="Picture 12" descr="Text&#10;&#10;Description automatically generated with low confidence">
            <a:extLst>
              <a:ext uri="{FF2B5EF4-FFF2-40B4-BE49-F238E27FC236}">
                <a16:creationId xmlns:a16="http://schemas.microsoft.com/office/drawing/2014/main" id="{30528FF6-9277-4917-815F-84ED0A7987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014" y="254711"/>
            <a:ext cx="3251178" cy="3251178"/>
          </a:xfrm>
          <a:prstGeom prst="rect">
            <a:avLst/>
          </a:prstGeom>
        </p:spPr>
      </p:pic>
    </p:spTree>
    <p:extLst>
      <p:ext uri="{BB962C8B-B14F-4D97-AF65-F5344CB8AC3E}">
        <p14:creationId xmlns:p14="http://schemas.microsoft.com/office/powerpoint/2010/main" val="6237571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20"/>
          </p:nvPr>
        </p:nvSpPr>
        <p:spPr>
          <a:xfrm>
            <a:off x="5536112" y="205288"/>
            <a:ext cx="6547670" cy="2263592"/>
          </a:xfrm>
        </p:spPr>
        <p:txBody>
          <a:bodyPr>
            <a:normAutofit/>
          </a:bodyPr>
          <a:lstStyle/>
          <a:p>
            <a:r>
              <a:rPr lang="en-US" b="1" dirty="0">
                <a:solidFill>
                  <a:schemeClr val="tx1">
                    <a:lumMod val="75000"/>
                    <a:lumOff val="25000"/>
                  </a:schemeClr>
                </a:solidFill>
              </a:rPr>
              <a:t>Skillshare </a:t>
            </a:r>
            <a:r>
              <a:rPr lang="de-DE" dirty="0">
                <a:solidFill>
                  <a:schemeClr val="tx1">
                    <a:lumMod val="75000"/>
                    <a:lumOff val="25000"/>
                  </a:schemeClr>
                </a:solidFill>
              </a:rPr>
              <a:t>ist ein weiterer beliebter Kursmarktplatz. Er hat mehr als 4 Millionen Studierenden und bis zu 24.000 Lektionen in verschiedenen Disziplinen. </a:t>
            </a:r>
          </a:p>
          <a:p>
            <a:r>
              <a:rPr lang="de-DE" dirty="0">
                <a:solidFill>
                  <a:schemeClr val="tx1">
                    <a:lumMod val="75000"/>
                    <a:lumOff val="25000"/>
                  </a:schemeClr>
                </a:solidFill>
              </a:rPr>
              <a:t>Die Kurse sind in 4 Kategorien unterteilt:             </a:t>
            </a:r>
            <a:br>
              <a:rPr lang="de-DE" dirty="0">
                <a:solidFill>
                  <a:schemeClr val="tx1">
                    <a:lumMod val="75000"/>
                    <a:lumOff val="25000"/>
                  </a:schemeClr>
                </a:solidFill>
              </a:rPr>
            </a:br>
            <a:r>
              <a:rPr lang="de-DE" dirty="0">
                <a:solidFill>
                  <a:schemeClr val="tx1">
                    <a:lumMod val="75000"/>
                    <a:lumOff val="25000"/>
                  </a:schemeClr>
                </a:solidFill>
              </a:rPr>
              <a:t>Kreative Künste, Technologie, Business und Lifestyle</a:t>
            </a:r>
            <a:endParaRPr lang="en-US" dirty="0">
              <a:solidFill>
                <a:schemeClr val="tx1">
                  <a:lumMod val="75000"/>
                  <a:lumOff val="25000"/>
                </a:schemeClr>
              </a:solidFill>
            </a:endParaRPr>
          </a:p>
        </p:txBody>
      </p:sp>
      <p:sp>
        <p:nvSpPr>
          <p:cNvPr id="4" name="Text Placeholder 3">
            <a:extLst>
              <a:ext uri="{FF2B5EF4-FFF2-40B4-BE49-F238E27FC236}">
                <a16:creationId xmlns:a16="http://schemas.microsoft.com/office/drawing/2014/main" id="{53CFE518-4A4B-4D2E-8124-FF8A167FA933}"/>
              </a:ext>
            </a:extLst>
          </p:cNvPr>
          <p:cNvSpPr>
            <a:spLocks noGrp="1"/>
          </p:cNvSpPr>
          <p:nvPr>
            <p:ph type="body" sz="quarter" idx="23"/>
          </p:nvPr>
        </p:nvSpPr>
        <p:spPr/>
        <p:txBody>
          <a:bodyPr/>
          <a:lstStyle/>
          <a:p>
            <a:r>
              <a:rPr lang="en-IE" dirty="0"/>
              <a:t>2</a:t>
            </a:r>
          </a:p>
        </p:txBody>
      </p:sp>
      <p:sp>
        <p:nvSpPr>
          <p:cNvPr id="6" name="Text Placeholder 5">
            <a:extLst>
              <a:ext uri="{FF2B5EF4-FFF2-40B4-BE49-F238E27FC236}">
                <a16:creationId xmlns:a16="http://schemas.microsoft.com/office/drawing/2014/main" id="{1E8B3794-145E-4499-83A9-0837DDFE8DC5}"/>
              </a:ext>
            </a:extLst>
          </p:cNvPr>
          <p:cNvSpPr>
            <a:spLocks noGrp="1"/>
          </p:cNvSpPr>
          <p:nvPr>
            <p:ph type="body" sz="quarter" idx="24"/>
          </p:nvPr>
        </p:nvSpPr>
        <p:spPr/>
        <p:txBody>
          <a:bodyPr/>
          <a:lstStyle/>
          <a:p>
            <a:r>
              <a:rPr lang="en-IE" dirty="0"/>
              <a:t>3</a:t>
            </a:r>
          </a:p>
        </p:txBody>
      </p:sp>
      <p:sp>
        <p:nvSpPr>
          <p:cNvPr id="7" name="TextBox 6">
            <a:extLst>
              <a:ext uri="{FF2B5EF4-FFF2-40B4-BE49-F238E27FC236}">
                <a16:creationId xmlns:a16="http://schemas.microsoft.com/office/drawing/2014/main" id="{3EC552C6-4BEC-4D41-90DD-D576AFC7375A}"/>
              </a:ext>
            </a:extLst>
          </p:cNvPr>
          <p:cNvSpPr txBox="1"/>
          <p:nvPr/>
        </p:nvSpPr>
        <p:spPr>
          <a:xfrm>
            <a:off x="-12569" y="6513852"/>
            <a:ext cx="402524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dirty="0">
                <a:ln>
                  <a:noFill/>
                </a:ln>
                <a:solidFill>
                  <a:prstClr val="black"/>
                </a:solidFill>
                <a:effectLst/>
                <a:uLnTx/>
                <a:uFillTx/>
                <a:latin typeface="Calibri" panose="020F0502020204030204"/>
                <a:ea typeface="+mn-ea"/>
                <a:cs typeface="+mn-cs"/>
              </a:rPr>
              <a:t>QUELLE: https://www.learnworlds.com/online-learning-platforms/</a:t>
            </a:r>
          </a:p>
        </p:txBody>
      </p:sp>
      <p:sp>
        <p:nvSpPr>
          <p:cNvPr id="10" name="TextBox 9">
            <a:extLst>
              <a:ext uri="{FF2B5EF4-FFF2-40B4-BE49-F238E27FC236}">
                <a16:creationId xmlns:a16="http://schemas.microsoft.com/office/drawing/2014/main" id="{1CB57B9E-9BAC-48F2-83C3-2925DF4B2D4A}"/>
              </a:ext>
            </a:extLst>
          </p:cNvPr>
          <p:cNvSpPr txBox="1"/>
          <p:nvPr/>
        </p:nvSpPr>
        <p:spPr>
          <a:xfrm>
            <a:off x="4363230" y="2637840"/>
            <a:ext cx="7720552"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200" b="1" i="0" u="none" strike="noStrike" kern="1200" cap="none" spc="0" normalizeH="0" baseline="0" dirty="0">
                <a:ln>
                  <a:noFill/>
                </a:ln>
                <a:solidFill>
                  <a:prstClr val="black">
                    <a:lumMod val="75000"/>
                    <a:lumOff val="25000"/>
                  </a:prstClr>
                </a:solidFill>
                <a:effectLst/>
                <a:uLnTx/>
                <a:uFillTx/>
                <a:latin typeface="Calibri" panose="020F0502020204030204"/>
                <a:ea typeface="+mn-ea"/>
                <a:cs typeface="+mn-cs"/>
              </a:rPr>
              <a:t>Vorteile</a:t>
            </a:r>
            <a:r>
              <a:rPr kumimoji="0" lang="en-US" sz="2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t>
            </a:r>
            <a:endParaRPr kumimoji="0" lang="en-US" sz="2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Bietet ein unterstützendes Diskussionsforum. Dort können die Studierenden ihr Feedback austauschen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Bietet die Möglichkeit, viele Kurse zum gleichen Preis zu belegen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200" b="1" i="0" u="none" strike="noStrike" kern="1200" cap="none" spc="0" normalizeH="0" baseline="0" dirty="0">
                <a:ln>
                  <a:noFill/>
                </a:ln>
                <a:solidFill>
                  <a:prstClr val="black">
                    <a:lumMod val="75000"/>
                    <a:lumOff val="25000"/>
                  </a:prstClr>
                </a:solidFill>
                <a:effectLst/>
                <a:uLnTx/>
                <a:uFillTx/>
                <a:latin typeface="Calibri" panose="020F0502020204030204"/>
                <a:ea typeface="+mn-ea"/>
                <a:cs typeface="+mn-cs"/>
              </a:rPr>
              <a:t>Nachteile</a:t>
            </a:r>
            <a:r>
              <a:rPr kumimoji="0" lang="en-US" sz="2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Der Inhalt des Kurses ist auf nur vier Kategorien beschränkt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Kein Abschlusszertifikat oder eine andere formale Anerkennung</a:t>
            </a:r>
            <a:endParaRPr kumimoji="0" lang="en-US" sz="2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12" name="Text Placeholder 8">
            <a:extLst>
              <a:ext uri="{FF2B5EF4-FFF2-40B4-BE49-F238E27FC236}">
                <a16:creationId xmlns:a16="http://schemas.microsoft.com/office/drawing/2014/main" id="{6F416566-D0E8-43F4-9E7A-C933C82441F4}"/>
              </a:ext>
            </a:extLst>
          </p:cNvPr>
          <p:cNvSpPr txBox="1">
            <a:spLocks/>
          </p:cNvSpPr>
          <p:nvPr/>
        </p:nvSpPr>
        <p:spPr>
          <a:xfrm>
            <a:off x="160255" y="4247853"/>
            <a:ext cx="4025245" cy="1021697"/>
          </a:xfrm>
          <a:prstGeom prst="rect">
            <a:avLst/>
          </a:prstGeom>
          <a:noFill/>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3600" i="0" kern="1200">
                <a:solidFill>
                  <a:srgbClr val="E7863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IE" sz="2400" b="0" i="0" u="none" strike="noStrike" kern="1200" cap="none" spc="0" normalizeH="0" baseline="0" noProof="0" dirty="0">
                <a:ln>
                  <a:noFill/>
                </a:ln>
                <a:solidFill>
                  <a:srgbClr val="E78631"/>
                </a:solidFill>
                <a:effectLst/>
                <a:uLnTx/>
                <a:uFillTx/>
                <a:latin typeface="Calibri" panose="020F0502020204030204"/>
                <a:ea typeface="+mn-ea"/>
                <a:cs typeface="+mn-cs"/>
                <a:hlinkClick r:id="rId2"/>
              </a:rPr>
              <a:t>www.skillshare.com</a:t>
            </a:r>
            <a:endParaRPr kumimoji="0" lang="en-IE" sz="2400" b="0" i="0" u="none" strike="noStrike" kern="1200" cap="none" spc="0" normalizeH="0" baseline="0" noProof="0" dirty="0">
              <a:ln>
                <a:noFill/>
              </a:ln>
              <a:solidFill>
                <a:srgbClr val="E78631"/>
              </a:solidFill>
              <a:effectLst/>
              <a:uLnTx/>
              <a:uFillTx/>
              <a:latin typeface="Calibri" panose="020F0502020204030204"/>
              <a:ea typeface="+mn-ea"/>
              <a:cs typeface="+mn-cs"/>
            </a:endParaRPr>
          </a:p>
        </p:txBody>
      </p:sp>
      <p:sp>
        <p:nvSpPr>
          <p:cNvPr id="14" name="Arrow: Down 13">
            <a:extLst>
              <a:ext uri="{FF2B5EF4-FFF2-40B4-BE49-F238E27FC236}">
                <a16:creationId xmlns:a16="http://schemas.microsoft.com/office/drawing/2014/main" id="{F03B81ED-9DC5-48DB-B1C7-D61B56229CDD}"/>
              </a:ext>
            </a:extLst>
          </p:cNvPr>
          <p:cNvSpPr/>
          <p:nvPr/>
        </p:nvSpPr>
        <p:spPr>
          <a:xfrm rot="10800000">
            <a:off x="1916144" y="4810497"/>
            <a:ext cx="463485" cy="490194"/>
          </a:xfrm>
          <a:prstGeom prst="downArrow">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7CB36E8-10AA-4436-B5CB-F1A14C512738}"/>
              </a:ext>
            </a:extLst>
          </p:cNvPr>
          <p:cNvSpPr txBox="1"/>
          <p:nvPr/>
        </p:nvSpPr>
        <p:spPr>
          <a:xfrm>
            <a:off x="399569" y="5388651"/>
            <a:ext cx="342406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KLICKE HIER, UM DIE WEBSEITE ZU BESUCHEN</a:t>
            </a:r>
          </a:p>
        </p:txBody>
      </p:sp>
      <p:pic>
        <p:nvPicPr>
          <p:cNvPr id="11" name="Picture 10" descr="A picture containing text, clipart, tableware, dishware&#10;&#10;Description automatically generated">
            <a:extLst>
              <a:ext uri="{FF2B5EF4-FFF2-40B4-BE49-F238E27FC236}">
                <a16:creationId xmlns:a16="http://schemas.microsoft.com/office/drawing/2014/main" id="{DD80D076-926E-4D53-987D-D0B8FF736E1D}"/>
              </a:ext>
            </a:extLst>
          </p:cNvPr>
          <p:cNvPicPr>
            <a:picLocks noChangeAspect="1"/>
          </p:cNvPicPr>
          <p:nvPr/>
        </p:nvPicPr>
        <p:blipFill>
          <a:blip r:embed="rId3"/>
          <a:stretch>
            <a:fillRect/>
          </a:stretch>
        </p:blipFill>
        <p:spPr>
          <a:xfrm>
            <a:off x="516103" y="596411"/>
            <a:ext cx="3452393" cy="1709963"/>
          </a:xfrm>
          <a:prstGeom prst="rect">
            <a:avLst/>
          </a:prstGeom>
        </p:spPr>
      </p:pic>
    </p:spTree>
    <p:extLst>
      <p:ext uri="{BB962C8B-B14F-4D97-AF65-F5344CB8AC3E}">
        <p14:creationId xmlns:p14="http://schemas.microsoft.com/office/powerpoint/2010/main" val="13418944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a:xfrm>
            <a:off x="515901" y="544070"/>
            <a:ext cx="11266795" cy="902820"/>
          </a:xfrm>
        </p:spPr>
        <p:txBody>
          <a:bodyPr>
            <a:normAutofit fontScale="70000" lnSpcReduction="20000"/>
          </a:bodyPr>
          <a:lstStyle/>
          <a:p>
            <a:r>
              <a:rPr lang="en-IE" sz="3600" dirty="0">
                <a:solidFill>
                  <a:srgbClr val="E78631"/>
                </a:solidFill>
              </a:rPr>
              <a:t>2. </a:t>
            </a:r>
            <a:r>
              <a:rPr lang="de-DE" dirty="0">
                <a:solidFill>
                  <a:srgbClr val="E78631"/>
                </a:solidFill>
              </a:rPr>
              <a:t>Nutzung des Potenzials der Technologie, um die Beteiligung und die Meinungsäußerung zu gestalten, was sich in Präsentationsfähigkeiten spiegelt</a:t>
            </a:r>
            <a:endParaRPr lang="en-IE" dirty="0">
              <a:solidFill>
                <a:srgbClr val="E78631"/>
              </a:solidFill>
            </a:endParaRPr>
          </a:p>
          <a:p>
            <a:endParaRPr lang="en-IE" sz="3600" dirty="0">
              <a:solidFill>
                <a:srgbClr val="E78631"/>
              </a:solidFill>
            </a:endParaRPr>
          </a:p>
        </p:txBody>
      </p:sp>
      <p:sp>
        <p:nvSpPr>
          <p:cNvPr id="4" name="TextBox 3">
            <a:extLst>
              <a:ext uri="{FF2B5EF4-FFF2-40B4-BE49-F238E27FC236}">
                <a16:creationId xmlns:a16="http://schemas.microsoft.com/office/drawing/2014/main" id="{71E739A2-3218-4533-AAFD-1E42DF4A7293}"/>
              </a:ext>
            </a:extLst>
          </p:cNvPr>
          <p:cNvSpPr txBox="1"/>
          <p:nvPr/>
        </p:nvSpPr>
        <p:spPr>
          <a:xfrm>
            <a:off x="515902" y="1211756"/>
            <a:ext cx="11171222" cy="4524315"/>
          </a:xfrm>
          <a:prstGeom prst="rect">
            <a:avLst/>
          </a:prstGeom>
          <a:noFill/>
        </p:spPr>
        <p:txBody>
          <a:bodyPr wrap="square" rtlCol="0">
            <a:spAutoFit/>
          </a:bodyPr>
          <a:lstStyle/>
          <a:p>
            <a:pPr>
              <a:defRPr/>
            </a:pPr>
            <a:r>
              <a:rPr lang="de-DE" sz="2400" dirty="0"/>
              <a:t>Wenn die Folien langweilig sind, wird Dein </a:t>
            </a:r>
            <a:r>
              <a:rPr lang="de-DE" sz="2400" dirty="0">
                <a:solidFill>
                  <a:srgbClr val="00ACA7"/>
                </a:solidFill>
              </a:rPr>
              <a:t>Publikum</a:t>
            </a:r>
            <a:r>
              <a:rPr lang="de-DE" sz="2400" dirty="0"/>
              <a:t> vielleicht nicht aufmerksam sein. Um die</a:t>
            </a:r>
            <a:r>
              <a:rPr lang="de-DE" sz="2400" dirty="0">
                <a:solidFill>
                  <a:srgbClr val="F9A01E"/>
                </a:solidFill>
              </a:rPr>
              <a:t> Aufmerksamkeit </a:t>
            </a:r>
            <a:r>
              <a:rPr lang="de-DE" sz="2400" dirty="0"/>
              <a:t>Deines Publikums zu bekommen und um wichtige Ideen zu vermitteln, gibt es gute </a:t>
            </a:r>
            <a:r>
              <a:rPr lang="de-DE" sz="2400" dirty="0">
                <a:solidFill>
                  <a:srgbClr val="D6315A"/>
                </a:solidFill>
              </a:rPr>
              <a:t>Präsentationslösungen</a:t>
            </a:r>
            <a:r>
              <a:rPr lang="de-DE" sz="2400" dirty="0"/>
              <a:t>. Du kannst </a:t>
            </a:r>
            <a:r>
              <a:rPr lang="de-DE" sz="2400" dirty="0">
                <a:solidFill>
                  <a:srgbClr val="00ACA7"/>
                </a:solidFill>
              </a:rPr>
              <a:t>herkömmliche Tools </a:t>
            </a:r>
            <a:r>
              <a:rPr lang="de-DE" sz="2400" dirty="0"/>
              <a:t>benutzen. Mit </a:t>
            </a:r>
            <a:r>
              <a:rPr lang="de-DE" sz="2400" dirty="0">
                <a:solidFill>
                  <a:srgbClr val="F9A01E"/>
                </a:solidFill>
              </a:rPr>
              <a:t>PowerPoint, Google Slides und Keynote </a:t>
            </a:r>
            <a:r>
              <a:rPr lang="de-DE" sz="2400" dirty="0"/>
              <a:t>kannst du Präsentationen erstellen. Wenn du zusätzlich Bilder einfügst und Bewegungen erzeugst, werden die Präsentationen interessanter. Außerdem kannst du Deinen Inhalt auf die </a:t>
            </a:r>
            <a:r>
              <a:rPr lang="de-DE" sz="2400" dirty="0">
                <a:solidFill>
                  <a:srgbClr val="D6315A"/>
                </a:solidFill>
              </a:rPr>
              <a:t>wichtigsten Punkte </a:t>
            </a:r>
            <a:r>
              <a:rPr lang="de-DE" sz="2400" dirty="0"/>
              <a:t>kürzen.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lumMod val="85000"/>
                  <a:lumOff val="15000"/>
                </a:prstClr>
              </a:solidFill>
              <a:effectLst/>
              <a:uLnTx/>
              <a:uFillTx/>
              <a:latin typeface="Silk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dirty="0">
                <a:ln>
                  <a:noFill/>
                </a:ln>
                <a:solidFill>
                  <a:prstClr val="black">
                    <a:lumMod val="85000"/>
                    <a:lumOff val="15000"/>
                  </a:prstClr>
                </a:solidFill>
                <a:effectLst/>
                <a:uLnTx/>
                <a:uFillTx/>
                <a:latin typeface="Silka"/>
                <a:ea typeface="+mn-ea"/>
                <a:cs typeface="+mn-cs"/>
              </a:rPr>
              <a:t>Mögliche Lösungen sind die</a:t>
            </a:r>
            <a:r>
              <a:rPr kumimoji="0" lang="de-DE" sz="2400" b="0" i="0" u="none" strike="noStrike" kern="1200" cap="none" spc="0" normalizeH="0" baseline="0" dirty="0">
                <a:ln>
                  <a:noFill/>
                </a:ln>
                <a:solidFill>
                  <a:srgbClr val="2D2D2D"/>
                </a:solidFill>
                <a:effectLst/>
                <a:uLnTx/>
                <a:uFillTx/>
                <a:latin typeface="Silka"/>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D6315A"/>
                </a:solidFill>
                <a:effectLst/>
                <a:uLnTx/>
                <a:uFillTx/>
                <a:latin typeface="Silka"/>
                <a:ea typeface="+mn-ea"/>
                <a:cs typeface="+mn-cs"/>
              </a:rPr>
              <a:t>Haiku Deck</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ACA7"/>
                </a:solidFill>
                <a:effectLst/>
                <a:uLnTx/>
                <a:uFillTx/>
                <a:latin typeface="Silka"/>
                <a:ea typeface="+mn-ea"/>
                <a:cs typeface="+mn-cs"/>
              </a:rPr>
              <a:t>Canva</a:t>
            </a:r>
            <a:endParaRPr kumimoji="0" lang="en-US" sz="2400" b="0" i="0" u="none" strike="noStrike" kern="1200" cap="none" spc="0" normalizeH="0" baseline="0" noProof="0" dirty="0">
              <a:ln>
                <a:noFill/>
              </a:ln>
              <a:solidFill>
                <a:srgbClr val="2D2D2D"/>
              </a:solidFill>
              <a:effectLst/>
              <a:uLnTx/>
              <a:uFillTx/>
              <a:latin typeface="Silka"/>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E78631"/>
                </a:solidFill>
                <a:effectLst/>
                <a:uLnTx/>
                <a:uFillTx/>
                <a:latin typeface="Silka"/>
                <a:ea typeface="+mn-ea"/>
                <a:cs typeface="+mn-cs"/>
              </a:rPr>
              <a:t>Visme</a:t>
            </a:r>
            <a:endParaRPr kumimoji="0" lang="en-US" sz="2400" b="1" i="0" u="none" strike="noStrike" kern="1200" cap="none" spc="0" normalizeH="0" baseline="0" noProof="0" dirty="0">
              <a:ln>
                <a:noFill/>
              </a:ln>
              <a:solidFill>
                <a:srgbClr val="D6315A"/>
              </a:solidFill>
              <a:effectLst/>
              <a:uLnTx/>
              <a:uFillTx/>
              <a:latin typeface="Silka"/>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5E5E5E"/>
                </a:solidFill>
                <a:effectLst/>
                <a:uLnTx/>
                <a:uFillTx/>
                <a:latin typeface="Silka"/>
                <a:ea typeface="+mn-ea"/>
                <a:cs typeface="+mn-cs"/>
              </a:rPr>
              <a:t>Pitcherific</a:t>
            </a:r>
          </a:p>
        </p:txBody>
      </p:sp>
      <p:pic>
        <p:nvPicPr>
          <p:cNvPr id="8" name="Picture 7" descr="Logo, company name&#10;&#10;Description automatically generated">
            <a:extLst>
              <a:ext uri="{FF2B5EF4-FFF2-40B4-BE49-F238E27FC236}">
                <a16:creationId xmlns:a16="http://schemas.microsoft.com/office/drawing/2014/main" id="{DF51459B-FE9D-467F-BF8D-ED8E83A9431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80528" y="4792079"/>
            <a:ext cx="2701065" cy="1418059"/>
          </a:xfrm>
          <a:prstGeom prst="rect">
            <a:avLst/>
          </a:prstGeom>
        </p:spPr>
      </p:pic>
      <p:pic>
        <p:nvPicPr>
          <p:cNvPr id="10" name="Picture 9" descr="Logo, company name&#10;&#10;Description automatically generated">
            <a:extLst>
              <a:ext uri="{FF2B5EF4-FFF2-40B4-BE49-F238E27FC236}">
                <a16:creationId xmlns:a16="http://schemas.microsoft.com/office/drawing/2014/main" id="{C2BF3080-2F37-4145-8141-1EA3C32B7C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43823" y="4196244"/>
            <a:ext cx="2109248" cy="1054624"/>
          </a:xfrm>
          <a:prstGeom prst="rect">
            <a:avLst/>
          </a:prstGeom>
        </p:spPr>
      </p:pic>
      <p:pic>
        <p:nvPicPr>
          <p:cNvPr id="12" name="Picture 11" descr="Logo, company name&#10;&#10;Description automatically generated">
            <a:extLst>
              <a:ext uri="{FF2B5EF4-FFF2-40B4-BE49-F238E27FC236}">
                <a16:creationId xmlns:a16="http://schemas.microsoft.com/office/drawing/2014/main" id="{57C42201-2548-4F2A-8439-B341BF5606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30622" y="5106804"/>
            <a:ext cx="2041296" cy="1155374"/>
          </a:xfrm>
          <a:prstGeom prst="rect">
            <a:avLst/>
          </a:prstGeom>
        </p:spPr>
      </p:pic>
      <p:pic>
        <p:nvPicPr>
          <p:cNvPr id="20" name="Picture 19" descr="Icon&#10;&#10;Description automatically generated">
            <a:extLst>
              <a:ext uri="{FF2B5EF4-FFF2-40B4-BE49-F238E27FC236}">
                <a16:creationId xmlns:a16="http://schemas.microsoft.com/office/drawing/2014/main" id="{331337C2-2425-4D1E-9D09-819A317363B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47985" y="4042903"/>
            <a:ext cx="1581039" cy="1581039"/>
          </a:xfrm>
          <a:prstGeom prst="rect">
            <a:avLst/>
          </a:prstGeom>
        </p:spPr>
      </p:pic>
      <p:sp>
        <p:nvSpPr>
          <p:cNvPr id="21" name="TextBox 20">
            <a:extLst>
              <a:ext uri="{FF2B5EF4-FFF2-40B4-BE49-F238E27FC236}">
                <a16:creationId xmlns:a16="http://schemas.microsoft.com/office/drawing/2014/main" id="{010DDD5D-C8B0-45F0-AAA0-9F0AA8459CCE}"/>
              </a:ext>
            </a:extLst>
          </p:cNvPr>
          <p:cNvSpPr txBox="1"/>
          <p:nvPr/>
        </p:nvSpPr>
        <p:spPr>
          <a:xfrm>
            <a:off x="6988629" y="6351249"/>
            <a:ext cx="505532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dirty="0">
                <a:ln>
                  <a:noFill/>
                </a:ln>
                <a:solidFill>
                  <a:prstClr val="black"/>
                </a:solidFill>
                <a:effectLst/>
                <a:uLnTx/>
                <a:uFillTx/>
                <a:latin typeface="Calibri" panose="020F0502020204030204"/>
                <a:ea typeface="+mn-ea"/>
                <a:cs typeface="+mn-cs"/>
              </a:rPr>
              <a:t>QUELLE: https://www.businessnewsdaily.com/6525-business-presentation-tools.html</a:t>
            </a:r>
          </a:p>
        </p:txBody>
      </p:sp>
    </p:spTree>
    <p:extLst>
      <p:ext uri="{BB962C8B-B14F-4D97-AF65-F5344CB8AC3E}">
        <p14:creationId xmlns:p14="http://schemas.microsoft.com/office/powerpoint/2010/main" val="40307422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67300C30-B6F4-44DE-82B8-9624962E5E3B}"/>
              </a:ext>
            </a:extLst>
          </p:cNvPr>
          <p:cNvSpPr>
            <a:spLocks noGrp="1"/>
          </p:cNvSpPr>
          <p:nvPr>
            <p:ph type="body" sz="quarter" idx="21"/>
          </p:nvPr>
        </p:nvSpPr>
        <p:spPr>
          <a:xfrm>
            <a:off x="3286901" y="1721252"/>
            <a:ext cx="2751318" cy="2231323"/>
          </a:xfrm>
        </p:spPr>
        <p:txBody>
          <a:bodyPr>
            <a:noAutofit/>
          </a:bodyPr>
          <a:lstStyle/>
          <a:p>
            <a:r>
              <a:rPr lang="en-US" sz="2400" i="0" u="none" strike="noStrike" dirty="0">
                <a:effectLst/>
                <a:hlinkClick r:id="rId2">
                  <a:extLst>
                    <a:ext uri="{A12FA001-AC4F-418D-AE19-62706E023703}">
                      <ahyp:hlinkClr xmlns:ahyp="http://schemas.microsoft.com/office/drawing/2018/hyperlinkcolor" val="tx"/>
                    </a:ext>
                  </a:extLst>
                </a:hlinkClick>
              </a:rPr>
              <a:t>Canva</a:t>
            </a:r>
            <a:r>
              <a:rPr lang="en-US" sz="2400" i="0" dirty="0">
                <a:solidFill>
                  <a:srgbClr val="2D2D2D"/>
                </a:solidFill>
                <a:effectLst/>
              </a:rPr>
              <a:t> </a:t>
            </a:r>
            <a:r>
              <a:rPr lang="de-DE" sz="2400" i="0" dirty="0">
                <a:effectLst/>
              </a:rPr>
              <a:t> </a:t>
            </a:r>
            <a:br>
              <a:rPr lang="de-DE" sz="2400" i="0" dirty="0">
                <a:effectLst/>
              </a:rPr>
            </a:br>
            <a:r>
              <a:rPr lang="de-DE" sz="2050" b="0" i="0" dirty="0">
                <a:effectLst/>
              </a:rPr>
              <a:t>ist eine Online-Plattform, die Vorlagen für eine breite Palette von Geschäftsprozessen anbietet.</a:t>
            </a:r>
            <a:endParaRPr lang="en-IE" sz="2050" b="0" dirty="0"/>
          </a:p>
        </p:txBody>
      </p:sp>
      <p:sp>
        <p:nvSpPr>
          <p:cNvPr id="15" name="Text Placeholder 14">
            <a:extLst>
              <a:ext uri="{FF2B5EF4-FFF2-40B4-BE49-F238E27FC236}">
                <a16:creationId xmlns:a16="http://schemas.microsoft.com/office/drawing/2014/main" id="{0BD0500C-F692-466C-BA5A-90160731AC86}"/>
              </a:ext>
            </a:extLst>
          </p:cNvPr>
          <p:cNvSpPr>
            <a:spLocks noGrp="1"/>
          </p:cNvSpPr>
          <p:nvPr>
            <p:ph type="body" sz="quarter" idx="22"/>
          </p:nvPr>
        </p:nvSpPr>
        <p:spPr>
          <a:xfrm>
            <a:off x="8948258" y="1739897"/>
            <a:ext cx="2816393" cy="2212677"/>
          </a:xfrm>
        </p:spPr>
        <p:txBody>
          <a:bodyPr>
            <a:normAutofit/>
          </a:bodyPr>
          <a:lstStyle/>
          <a:p>
            <a:r>
              <a:rPr lang="en-US" sz="2200" i="0" u="none" strike="noStrike" dirty="0">
                <a:effectLst/>
                <a:hlinkClick r:id="rId3">
                  <a:extLst>
                    <a:ext uri="{A12FA001-AC4F-418D-AE19-62706E023703}">
                      <ahyp:hlinkClr xmlns:ahyp="http://schemas.microsoft.com/office/drawing/2018/hyperlinkcolor" val="tx"/>
                    </a:ext>
                  </a:extLst>
                </a:hlinkClick>
              </a:rPr>
              <a:t>Pitcherific</a:t>
            </a:r>
            <a:r>
              <a:rPr lang="en-US" sz="2200" i="0" dirty="0">
                <a:effectLst/>
              </a:rPr>
              <a:t> </a:t>
            </a:r>
            <a:r>
              <a:rPr lang="de-DE" sz="2200" i="0" dirty="0">
                <a:effectLst/>
              </a:rPr>
              <a:t> </a:t>
            </a:r>
            <a:br>
              <a:rPr lang="de-DE" sz="2200" i="0" dirty="0">
                <a:effectLst/>
              </a:rPr>
            </a:br>
            <a:r>
              <a:rPr lang="de-DE" sz="2050" b="0" i="0" dirty="0">
                <a:effectLst/>
              </a:rPr>
              <a:t>ist nicht nur eine Präsentationslösung, sondern auch eine Plattform zum Üben Deiner Präsentation.</a:t>
            </a:r>
            <a:endParaRPr lang="en-IE" sz="2050" b="0" dirty="0"/>
          </a:p>
        </p:txBody>
      </p:sp>
      <p:sp>
        <p:nvSpPr>
          <p:cNvPr id="17" name="Text Placeholder 16">
            <a:extLst>
              <a:ext uri="{FF2B5EF4-FFF2-40B4-BE49-F238E27FC236}">
                <a16:creationId xmlns:a16="http://schemas.microsoft.com/office/drawing/2014/main" id="{B8F4BE7A-E3B8-43C9-8EC6-8045681A4D61}"/>
              </a:ext>
            </a:extLst>
          </p:cNvPr>
          <p:cNvSpPr>
            <a:spLocks noGrp="1"/>
          </p:cNvSpPr>
          <p:nvPr>
            <p:ph type="body" sz="quarter" idx="24"/>
          </p:nvPr>
        </p:nvSpPr>
        <p:spPr>
          <a:xfrm>
            <a:off x="6252372" y="4381515"/>
            <a:ext cx="2695886" cy="1774188"/>
          </a:xfrm>
        </p:spPr>
        <p:txBody>
          <a:bodyPr>
            <a:normAutofit/>
          </a:bodyPr>
          <a:lstStyle/>
          <a:p>
            <a:r>
              <a:rPr lang="de-DE" sz="2400" i="0" u="none" strike="noStrike" dirty="0">
                <a:effectLst/>
                <a:hlinkClick r:id="rId4">
                  <a:extLst>
                    <a:ext uri="{A12FA001-AC4F-418D-AE19-62706E023703}">
                      <ahyp:hlinkClr xmlns:ahyp="http://schemas.microsoft.com/office/drawing/2018/hyperlinkcolor" val="tx"/>
                    </a:ext>
                  </a:extLst>
                </a:hlinkClick>
              </a:rPr>
              <a:t>Visme</a:t>
            </a:r>
            <a:r>
              <a:rPr lang="de-DE" sz="2400" i="0" dirty="0">
                <a:effectLst/>
              </a:rPr>
              <a:t>  </a:t>
            </a:r>
            <a:br>
              <a:rPr lang="de-DE" sz="2400" i="0" dirty="0">
                <a:effectLst/>
              </a:rPr>
            </a:br>
            <a:r>
              <a:rPr lang="de-DE" sz="2400" b="0" i="0" dirty="0">
                <a:effectLst/>
              </a:rPr>
              <a:t>ist ein cloudbasiertes Präsentationstool.</a:t>
            </a:r>
            <a:endParaRPr lang="de-DE" sz="2400" b="0" dirty="0"/>
          </a:p>
        </p:txBody>
      </p:sp>
      <p:sp>
        <p:nvSpPr>
          <p:cNvPr id="18" name="Text Placeholder 17">
            <a:extLst>
              <a:ext uri="{FF2B5EF4-FFF2-40B4-BE49-F238E27FC236}">
                <a16:creationId xmlns:a16="http://schemas.microsoft.com/office/drawing/2014/main" id="{21B43DD3-69A5-4042-9784-1D87782C1B20}"/>
              </a:ext>
            </a:extLst>
          </p:cNvPr>
          <p:cNvSpPr>
            <a:spLocks noGrp="1"/>
          </p:cNvSpPr>
          <p:nvPr>
            <p:ph type="body" sz="quarter" idx="25"/>
          </p:nvPr>
        </p:nvSpPr>
        <p:spPr>
          <a:xfrm>
            <a:off x="351998" y="4297499"/>
            <a:ext cx="2688034" cy="1669668"/>
          </a:xfrm>
        </p:spPr>
        <p:txBody>
          <a:bodyPr>
            <a:normAutofit lnSpcReduction="10000"/>
          </a:bodyPr>
          <a:lstStyle/>
          <a:p>
            <a:r>
              <a:rPr lang="en-US" b="1" i="0" dirty="0">
                <a:solidFill>
                  <a:schemeClr val="bg1"/>
                </a:solidFill>
                <a:effectLst/>
                <a:hlinkClick r:id="rId5"/>
              </a:rPr>
              <a:t>Haiku Deck </a:t>
            </a:r>
            <a:br>
              <a:rPr lang="en-US" b="1" i="0" dirty="0">
                <a:solidFill>
                  <a:schemeClr val="bg1"/>
                </a:solidFill>
                <a:effectLst/>
              </a:rPr>
            </a:br>
            <a:r>
              <a:rPr lang="de-DE" i="0" dirty="0">
                <a:solidFill>
                  <a:schemeClr val="bg1"/>
                </a:solidFill>
                <a:effectLst/>
              </a:rPr>
              <a:t>ist eine Plattform, bei der die Einfachheit im Vordergrund steht.</a:t>
            </a:r>
            <a:endParaRPr lang="en-IE" dirty="0">
              <a:solidFill>
                <a:schemeClr val="bg1"/>
              </a:solidFill>
            </a:endParaRPr>
          </a:p>
        </p:txBody>
      </p:sp>
      <p:sp>
        <p:nvSpPr>
          <p:cNvPr id="25" name="Text Placeholder 24">
            <a:extLst>
              <a:ext uri="{FF2B5EF4-FFF2-40B4-BE49-F238E27FC236}">
                <a16:creationId xmlns:a16="http://schemas.microsoft.com/office/drawing/2014/main" id="{6F6FF350-5526-4975-93DE-0688B6BCF19F}"/>
              </a:ext>
            </a:extLst>
          </p:cNvPr>
          <p:cNvSpPr>
            <a:spLocks noGrp="1"/>
          </p:cNvSpPr>
          <p:nvPr>
            <p:ph type="body" sz="quarter" idx="32"/>
          </p:nvPr>
        </p:nvSpPr>
        <p:spPr/>
        <p:txBody>
          <a:bodyPr/>
          <a:lstStyle/>
          <a:p>
            <a:r>
              <a:rPr lang="de-DE" dirty="0">
                <a:solidFill>
                  <a:schemeClr val="bg2">
                    <a:lumMod val="50000"/>
                  </a:schemeClr>
                </a:solidFill>
                <a:ea typeface="Times New Roman" panose="02020603050405020304" pitchFamily="18" charset="0"/>
              </a:rPr>
              <a:t>Kreativ präsentieren - KREATIVE Präsentationswerkzeuge</a:t>
            </a:r>
            <a:endParaRPr lang="de-DE" sz="6000" dirty="0">
              <a:solidFill>
                <a:schemeClr val="bg2">
                  <a:lumMod val="50000"/>
                </a:schemeClr>
              </a:solidFill>
            </a:endParaRPr>
          </a:p>
        </p:txBody>
      </p:sp>
      <p:pic>
        <p:nvPicPr>
          <p:cNvPr id="26" name="Picture 25" descr="Logo, company name&#10;&#10;Description automatically generated">
            <a:extLst>
              <a:ext uri="{FF2B5EF4-FFF2-40B4-BE49-F238E27FC236}">
                <a16:creationId xmlns:a16="http://schemas.microsoft.com/office/drawing/2014/main" id="{3D2BBF56-14B0-48FF-BB9A-E0E14413DB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6956" y="1923790"/>
            <a:ext cx="2659381" cy="1505210"/>
          </a:xfrm>
          <a:prstGeom prst="rect">
            <a:avLst/>
          </a:prstGeom>
        </p:spPr>
      </p:pic>
      <p:pic>
        <p:nvPicPr>
          <p:cNvPr id="27" name="Picture 26" descr="Logo, company name&#10;&#10;Description automatically generated">
            <a:extLst>
              <a:ext uri="{FF2B5EF4-FFF2-40B4-BE49-F238E27FC236}">
                <a16:creationId xmlns:a16="http://schemas.microsoft.com/office/drawing/2014/main" id="{3AA6B627-5F96-4065-AA14-75CBB85EDD4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99110" y="4227780"/>
            <a:ext cx="2680030" cy="1340015"/>
          </a:xfrm>
          <a:prstGeom prst="rect">
            <a:avLst/>
          </a:prstGeom>
        </p:spPr>
      </p:pic>
      <p:pic>
        <p:nvPicPr>
          <p:cNvPr id="32" name="Picture 31" descr="Logo, company name&#10;&#10;Description automatically generated">
            <a:extLst>
              <a:ext uri="{FF2B5EF4-FFF2-40B4-BE49-F238E27FC236}">
                <a16:creationId xmlns:a16="http://schemas.microsoft.com/office/drawing/2014/main" id="{75A15ECB-5499-41DD-8803-BE93C373072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79140" y="1759280"/>
            <a:ext cx="3442351" cy="1807234"/>
          </a:xfrm>
          <a:prstGeom prst="rect">
            <a:avLst/>
          </a:prstGeom>
        </p:spPr>
      </p:pic>
      <p:pic>
        <p:nvPicPr>
          <p:cNvPr id="35" name="Picture 34" descr="Icon&#10;&#10;Description automatically generated">
            <a:extLst>
              <a:ext uri="{FF2B5EF4-FFF2-40B4-BE49-F238E27FC236}">
                <a16:creationId xmlns:a16="http://schemas.microsoft.com/office/drawing/2014/main" id="{8BC7AF12-5673-40F4-A3D9-A1D8C1B7C4B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587060" y="3870153"/>
            <a:ext cx="1903866" cy="1903866"/>
          </a:xfrm>
          <a:prstGeom prst="rect">
            <a:avLst/>
          </a:prstGeom>
        </p:spPr>
      </p:pic>
      <p:sp>
        <p:nvSpPr>
          <p:cNvPr id="36" name="TextBox 35">
            <a:extLst>
              <a:ext uri="{FF2B5EF4-FFF2-40B4-BE49-F238E27FC236}">
                <a16:creationId xmlns:a16="http://schemas.microsoft.com/office/drawing/2014/main" id="{D7827606-BF55-4D64-A6C3-74DBB1F3F569}"/>
              </a:ext>
            </a:extLst>
          </p:cNvPr>
          <p:cNvSpPr txBox="1"/>
          <p:nvPr/>
        </p:nvSpPr>
        <p:spPr>
          <a:xfrm>
            <a:off x="7096257" y="6584644"/>
            <a:ext cx="509574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dirty="0">
                <a:ln>
                  <a:noFill/>
                </a:ln>
                <a:solidFill>
                  <a:prstClr val="black"/>
                </a:solidFill>
                <a:effectLst/>
                <a:uLnTx/>
                <a:uFillTx/>
                <a:latin typeface="Calibri" panose="020F0502020204030204"/>
                <a:ea typeface="+mn-ea"/>
                <a:cs typeface="+mn-cs"/>
              </a:rPr>
              <a:t>QUELLE: https://www.businessnewsdaily.com/6525-business-presentation-tools.html</a:t>
            </a:r>
          </a:p>
        </p:txBody>
      </p:sp>
    </p:spTree>
    <p:extLst>
      <p:ext uri="{BB962C8B-B14F-4D97-AF65-F5344CB8AC3E}">
        <p14:creationId xmlns:p14="http://schemas.microsoft.com/office/powerpoint/2010/main" val="2271328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68A3DDF-F51B-4A9D-A5EF-717E7BFEEB6F}"/>
              </a:ext>
            </a:extLst>
          </p:cNvPr>
          <p:cNvSpPr>
            <a:spLocks noGrp="1"/>
          </p:cNvSpPr>
          <p:nvPr>
            <p:ph type="body" sz="quarter" idx="13"/>
          </p:nvPr>
        </p:nvSpPr>
        <p:spPr>
          <a:xfrm>
            <a:off x="436935" y="1215486"/>
            <a:ext cx="4755407" cy="3297980"/>
          </a:xfrm>
        </p:spPr>
        <p:txBody>
          <a:bodyPr>
            <a:normAutofit lnSpcReduction="10000"/>
          </a:bodyPr>
          <a:lstStyle/>
          <a:p>
            <a:r>
              <a:rPr lang="en-US" sz="2400" dirty="0"/>
              <a:t>Haiku Deck </a:t>
            </a:r>
            <a:r>
              <a:rPr lang="de-DE" sz="2400" b="0" dirty="0"/>
              <a:t>ist eine Plattform, bei der die Einfachheit im Vordergrund steht. Die Nutzer*innen können elegante, einfache Präsentationen mit hochwertigen Bildern erstellen. Der einfache Ansatz ermöglicht es, mit den Zuhörer*innen in Kontakt zu treten. Textlastige Folien werden vermieden, da sie zu viele Informationen enthalten. </a:t>
            </a:r>
            <a:endParaRPr lang="en-IE" b="0" dirty="0"/>
          </a:p>
        </p:txBody>
      </p:sp>
      <p:sp>
        <p:nvSpPr>
          <p:cNvPr id="15" name="Text Placeholder 14">
            <a:extLst>
              <a:ext uri="{FF2B5EF4-FFF2-40B4-BE49-F238E27FC236}">
                <a16:creationId xmlns:a16="http://schemas.microsoft.com/office/drawing/2014/main" id="{0BD0500C-F692-466C-BA5A-90160731AC86}"/>
              </a:ext>
            </a:extLst>
          </p:cNvPr>
          <p:cNvSpPr>
            <a:spLocks noGrp="1"/>
          </p:cNvSpPr>
          <p:nvPr>
            <p:ph type="body" sz="quarter" idx="14"/>
          </p:nvPr>
        </p:nvSpPr>
        <p:spPr>
          <a:xfrm>
            <a:off x="460938" y="4658881"/>
            <a:ext cx="11165005" cy="1488734"/>
          </a:xfrm>
        </p:spPr>
        <p:txBody>
          <a:bodyPr>
            <a:normAutofit/>
          </a:bodyPr>
          <a:lstStyle/>
          <a:p>
            <a:r>
              <a:rPr lang="de-DE" dirty="0"/>
              <a:t>Haiku Deck unterscheidet sich von herkömmlichen Präsentationswerkzeugen durch seine Bibliothek mit Bildern und eine Reihe von Schriftarten. Mit Haiku Deck kann man einfache und leistungsstarke Präsentationen erstellen. Sie sind auf jedem Gerät zugänglich.</a:t>
            </a:r>
          </a:p>
        </p:txBody>
      </p:sp>
      <p:pic>
        <p:nvPicPr>
          <p:cNvPr id="8" name="Picture Placeholder 7" descr="Graphical user interface, website&#10;&#10;Description automatically generated">
            <a:extLst>
              <a:ext uri="{FF2B5EF4-FFF2-40B4-BE49-F238E27FC236}">
                <a16:creationId xmlns:a16="http://schemas.microsoft.com/office/drawing/2014/main" id="{99584D23-960D-4401-A101-73183AE9B2A6}"/>
              </a:ext>
            </a:extLst>
          </p:cNvPr>
          <p:cNvPicPr>
            <a:picLocks noGrp="1" noChangeAspect="1"/>
          </p:cNvPicPr>
          <p:nvPr>
            <p:ph type="pic" sz="quarter" idx="19"/>
          </p:nvPr>
        </p:nvPicPr>
        <p:blipFill rotWithShape="1">
          <a:blip r:embed="rId2"/>
          <a:srcRect/>
          <a:stretch/>
        </p:blipFill>
        <p:spPr>
          <a:xfrm>
            <a:off x="5629275" y="-1"/>
            <a:ext cx="6562724" cy="4234375"/>
          </a:xfrm>
        </p:spPr>
      </p:pic>
      <p:sp>
        <p:nvSpPr>
          <p:cNvPr id="36" name="TextBox 35">
            <a:extLst>
              <a:ext uri="{FF2B5EF4-FFF2-40B4-BE49-F238E27FC236}">
                <a16:creationId xmlns:a16="http://schemas.microsoft.com/office/drawing/2014/main" id="{D7827606-BF55-4D64-A6C3-74DBB1F3F569}"/>
              </a:ext>
            </a:extLst>
          </p:cNvPr>
          <p:cNvSpPr txBox="1"/>
          <p:nvPr/>
        </p:nvSpPr>
        <p:spPr>
          <a:xfrm>
            <a:off x="8636053" y="6538521"/>
            <a:ext cx="59797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dirty="0">
                <a:ln>
                  <a:noFill/>
                </a:ln>
                <a:solidFill>
                  <a:prstClr val="black"/>
                </a:solidFill>
                <a:effectLst/>
                <a:uLnTx/>
                <a:uFillTx/>
                <a:latin typeface="Calibri" panose="020F0502020204030204"/>
                <a:ea typeface="+mn-ea"/>
                <a:cs typeface="+mn-cs"/>
              </a:rPr>
              <a:t>QUELLE: https://visme.co/blog/best-presentation-software/</a:t>
            </a:r>
          </a:p>
        </p:txBody>
      </p:sp>
      <p:sp>
        <p:nvSpPr>
          <p:cNvPr id="9" name="Rectangle 8">
            <a:extLst>
              <a:ext uri="{FF2B5EF4-FFF2-40B4-BE49-F238E27FC236}">
                <a16:creationId xmlns:a16="http://schemas.microsoft.com/office/drawing/2014/main" id="{7D460055-E1C3-4FC7-934D-F59B41FF0B7F}"/>
              </a:ext>
            </a:extLst>
          </p:cNvPr>
          <p:cNvSpPr/>
          <p:nvPr/>
        </p:nvSpPr>
        <p:spPr>
          <a:xfrm>
            <a:off x="461558" y="0"/>
            <a:ext cx="1846218" cy="1037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9" name="Picture 18" descr="Logo, company name&#10;&#10;Description automatically generated">
            <a:extLst>
              <a:ext uri="{FF2B5EF4-FFF2-40B4-BE49-F238E27FC236}">
                <a16:creationId xmlns:a16="http://schemas.microsoft.com/office/drawing/2014/main" id="{4F908FF3-9367-455B-ADA3-61C5FBBB6D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0147" y="52254"/>
            <a:ext cx="1653125" cy="935669"/>
          </a:xfrm>
          <a:prstGeom prst="rect">
            <a:avLst/>
          </a:prstGeom>
        </p:spPr>
      </p:pic>
      <p:sp>
        <p:nvSpPr>
          <p:cNvPr id="10" name="TextBox 9">
            <a:extLst>
              <a:ext uri="{FF2B5EF4-FFF2-40B4-BE49-F238E27FC236}">
                <a16:creationId xmlns:a16="http://schemas.microsoft.com/office/drawing/2014/main" id="{A1231126-A86E-4D1F-9AAD-95FCA9CA3028}"/>
              </a:ext>
            </a:extLst>
          </p:cNvPr>
          <p:cNvSpPr txBox="1"/>
          <p:nvPr/>
        </p:nvSpPr>
        <p:spPr>
          <a:xfrm>
            <a:off x="2502725" y="5973736"/>
            <a:ext cx="7523018" cy="461665"/>
          </a:xfrm>
          <a:prstGeom prst="rect">
            <a:avLst/>
          </a:prstGeom>
          <a:noFill/>
        </p:spPr>
        <p:txBody>
          <a:bodyPr wrap="square">
            <a:spAutoFit/>
          </a:bodyPr>
          <a:lstStyle/>
          <a:p>
            <a:r>
              <a:rPr lang="en-IE" sz="2400" dirty="0">
                <a:hlinkClick r:id="rId4"/>
              </a:rPr>
              <a:t>https://www.haikudeck.com</a:t>
            </a:r>
            <a:endParaRPr lang="en-IE" sz="2400" dirty="0"/>
          </a:p>
        </p:txBody>
      </p:sp>
    </p:spTree>
    <p:extLst>
      <p:ext uri="{BB962C8B-B14F-4D97-AF65-F5344CB8AC3E}">
        <p14:creationId xmlns:p14="http://schemas.microsoft.com/office/powerpoint/2010/main" val="12118495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68A3DDF-F51B-4A9D-A5EF-717E7BFEEB6F}"/>
              </a:ext>
            </a:extLst>
          </p:cNvPr>
          <p:cNvSpPr>
            <a:spLocks noGrp="1"/>
          </p:cNvSpPr>
          <p:nvPr>
            <p:ph type="body" sz="quarter" idx="13"/>
          </p:nvPr>
        </p:nvSpPr>
        <p:spPr>
          <a:xfrm>
            <a:off x="436935" y="1259030"/>
            <a:ext cx="4755407" cy="2668536"/>
          </a:xfrm>
        </p:spPr>
        <p:txBody>
          <a:bodyPr>
            <a:normAutofit fontScale="92500"/>
          </a:bodyPr>
          <a:lstStyle/>
          <a:p>
            <a:r>
              <a:rPr lang="en-US" sz="2400" dirty="0"/>
              <a:t>Canva</a:t>
            </a:r>
            <a:r>
              <a:rPr lang="en-US" sz="2400" b="0" dirty="0"/>
              <a:t> </a:t>
            </a:r>
            <a:r>
              <a:rPr lang="de-DE" sz="2400" b="0" dirty="0"/>
              <a:t>ist eine Präsentationssoftware. Sie ist aber auch ein komplettes Bearbeitungsprogramm für alle visuellen Bedürfnisse. Mit Canva kann man Präsentationen erstellen und noch mehr. Es ist ein Favorit bei Blogger*innen und Heimarbeiter*innen geworden.</a:t>
            </a:r>
            <a:endParaRPr lang="en-IE" b="0" dirty="0"/>
          </a:p>
        </p:txBody>
      </p:sp>
      <p:sp>
        <p:nvSpPr>
          <p:cNvPr id="15" name="Text Placeholder 14">
            <a:extLst>
              <a:ext uri="{FF2B5EF4-FFF2-40B4-BE49-F238E27FC236}">
                <a16:creationId xmlns:a16="http://schemas.microsoft.com/office/drawing/2014/main" id="{0BD0500C-F692-466C-BA5A-90160731AC86}"/>
              </a:ext>
            </a:extLst>
          </p:cNvPr>
          <p:cNvSpPr>
            <a:spLocks noGrp="1"/>
          </p:cNvSpPr>
          <p:nvPr>
            <p:ph type="body" sz="quarter" idx="14"/>
          </p:nvPr>
        </p:nvSpPr>
        <p:spPr>
          <a:xfrm>
            <a:off x="460938" y="4658881"/>
            <a:ext cx="11339176" cy="1393576"/>
          </a:xfrm>
        </p:spPr>
        <p:txBody>
          <a:bodyPr>
            <a:normAutofit lnSpcReduction="10000"/>
          </a:bodyPr>
          <a:lstStyle/>
          <a:p>
            <a:r>
              <a:rPr lang="en-US" dirty="0"/>
              <a:t>Canva </a:t>
            </a:r>
            <a:r>
              <a:rPr lang="de-DE" dirty="0"/>
              <a:t>ist einfach zu bedienen. Alle Elemente sind leicht zu finden und größtenteils sind sie anpassbar. Präsentationen werden scrollend angezeigt; es gibt keine Master-Ansicht und Du kannst nicht auf allen Folien gleichzeitig etwas ändern. Es gibt viele anpassbare Vorlagenoptionen. Jede Folie innerhalb der Vorlagen kann einzeln verwendet werden.</a:t>
            </a:r>
            <a:endParaRPr lang="en-IE" dirty="0"/>
          </a:p>
        </p:txBody>
      </p:sp>
      <p:sp>
        <p:nvSpPr>
          <p:cNvPr id="36" name="TextBox 35">
            <a:extLst>
              <a:ext uri="{FF2B5EF4-FFF2-40B4-BE49-F238E27FC236}">
                <a16:creationId xmlns:a16="http://schemas.microsoft.com/office/drawing/2014/main" id="{D7827606-BF55-4D64-A6C3-74DBB1F3F569}"/>
              </a:ext>
            </a:extLst>
          </p:cNvPr>
          <p:cNvSpPr txBox="1"/>
          <p:nvPr/>
        </p:nvSpPr>
        <p:spPr>
          <a:xfrm>
            <a:off x="8633319" y="6538521"/>
            <a:ext cx="59797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dirty="0">
                <a:ln>
                  <a:noFill/>
                </a:ln>
                <a:solidFill>
                  <a:prstClr val="black"/>
                </a:solidFill>
                <a:effectLst/>
                <a:uLnTx/>
                <a:uFillTx/>
                <a:latin typeface="Calibri" panose="020F0502020204030204"/>
                <a:ea typeface="+mn-ea"/>
                <a:cs typeface="+mn-cs"/>
              </a:rPr>
              <a:t>QUELLE: https://visme.co/blog/best-presentation-software/</a:t>
            </a:r>
          </a:p>
        </p:txBody>
      </p:sp>
      <p:sp>
        <p:nvSpPr>
          <p:cNvPr id="9" name="Rectangle 8">
            <a:extLst>
              <a:ext uri="{FF2B5EF4-FFF2-40B4-BE49-F238E27FC236}">
                <a16:creationId xmlns:a16="http://schemas.microsoft.com/office/drawing/2014/main" id="{7D460055-E1C3-4FC7-934D-F59B41FF0B7F}"/>
              </a:ext>
            </a:extLst>
          </p:cNvPr>
          <p:cNvSpPr/>
          <p:nvPr/>
        </p:nvSpPr>
        <p:spPr>
          <a:xfrm>
            <a:off x="461558" y="0"/>
            <a:ext cx="1846218" cy="1037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Placeholder 4" descr="Graphical user interface, website&#10;&#10;Description automatically generated">
            <a:extLst>
              <a:ext uri="{FF2B5EF4-FFF2-40B4-BE49-F238E27FC236}">
                <a16:creationId xmlns:a16="http://schemas.microsoft.com/office/drawing/2014/main" id="{3056B1DB-5F9E-4E88-BB1E-F5B4ABCCAF42}"/>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a:stretch/>
        </p:blipFill>
        <p:spPr>
          <a:xfrm>
            <a:off x="5629275" y="-1"/>
            <a:ext cx="6562724" cy="4234375"/>
          </a:xfrm>
        </p:spPr>
      </p:pic>
      <p:pic>
        <p:nvPicPr>
          <p:cNvPr id="12" name="Picture 11" descr="Logo, company name&#10;&#10;Description automatically generated">
            <a:extLst>
              <a:ext uri="{FF2B5EF4-FFF2-40B4-BE49-F238E27FC236}">
                <a16:creationId xmlns:a16="http://schemas.microsoft.com/office/drawing/2014/main" id="{9F4F1D6F-2A8C-4BAB-85FD-41089056E6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181" y="114015"/>
            <a:ext cx="1846218" cy="923109"/>
          </a:xfrm>
          <a:prstGeom prst="rect">
            <a:avLst/>
          </a:prstGeom>
        </p:spPr>
      </p:pic>
      <p:sp>
        <p:nvSpPr>
          <p:cNvPr id="10" name="TextBox 9">
            <a:extLst>
              <a:ext uri="{FF2B5EF4-FFF2-40B4-BE49-F238E27FC236}">
                <a16:creationId xmlns:a16="http://schemas.microsoft.com/office/drawing/2014/main" id="{1ABABD9D-7426-4AFE-80EC-7472099AAA29}"/>
              </a:ext>
            </a:extLst>
          </p:cNvPr>
          <p:cNvSpPr txBox="1"/>
          <p:nvPr/>
        </p:nvSpPr>
        <p:spPr>
          <a:xfrm>
            <a:off x="2369017" y="6110823"/>
            <a:ext cx="7523018" cy="461665"/>
          </a:xfrm>
          <a:prstGeom prst="rect">
            <a:avLst/>
          </a:prstGeom>
          <a:noFill/>
        </p:spPr>
        <p:txBody>
          <a:bodyPr wrap="square">
            <a:spAutoFit/>
          </a:bodyPr>
          <a:lstStyle/>
          <a:p>
            <a:r>
              <a:rPr lang="en-IE" sz="2400" dirty="0">
                <a:hlinkClick r:id="rId4"/>
              </a:rPr>
              <a:t>https://www.canva.com</a:t>
            </a:r>
            <a:endParaRPr lang="en-IE" sz="2400" dirty="0"/>
          </a:p>
        </p:txBody>
      </p:sp>
    </p:spTree>
    <p:extLst>
      <p:ext uri="{BB962C8B-B14F-4D97-AF65-F5344CB8AC3E}">
        <p14:creationId xmlns:p14="http://schemas.microsoft.com/office/powerpoint/2010/main" val="22565364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0BD0500C-F692-466C-BA5A-90160731AC86}"/>
              </a:ext>
            </a:extLst>
          </p:cNvPr>
          <p:cNvSpPr>
            <a:spLocks noGrp="1"/>
          </p:cNvSpPr>
          <p:nvPr>
            <p:ph type="body" sz="quarter" idx="14"/>
          </p:nvPr>
        </p:nvSpPr>
        <p:spPr/>
        <p:txBody>
          <a:bodyPr>
            <a:normAutofit/>
          </a:bodyPr>
          <a:lstStyle/>
          <a:p>
            <a:r>
              <a:rPr lang="de-DE" dirty="0"/>
              <a:t>Du kannst Visme auch verwenden, um andere visuelle Inhalte zu erstellen, wie z. B. Infografiken, Berichte und interaktive Diagramme. Es gibt eine Vielzahl von anpassbaren Vorlagen, die in der Software integriert sind.</a:t>
            </a:r>
          </a:p>
        </p:txBody>
      </p:sp>
      <p:sp>
        <p:nvSpPr>
          <p:cNvPr id="36" name="TextBox 35">
            <a:extLst>
              <a:ext uri="{FF2B5EF4-FFF2-40B4-BE49-F238E27FC236}">
                <a16:creationId xmlns:a16="http://schemas.microsoft.com/office/drawing/2014/main" id="{D7827606-BF55-4D64-A6C3-74DBB1F3F569}"/>
              </a:ext>
            </a:extLst>
          </p:cNvPr>
          <p:cNvSpPr txBox="1"/>
          <p:nvPr/>
        </p:nvSpPr>
        <p:spPr>
          <a:xfrm>
            <a:off x="8607193" y="6538520"/>
            <a:ext cx="365883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dirty="0">
                <a:ln>
                  <a:noFill/>
                </a:ln>
                <a:solidFill>
                  <a:prstClr val="black"/>
                </a:solidFill>
                <a:effectLst/>
                <a:uLnTx/>
                <a:uFillTx/>
                <a:latin typeface="Calibri" panose="020F0502020204030204"/>
                <a:ea typeface="+mn-ea"/>
                <a:cs typeface="+mn-cs"/>
              </a:rPr>
              <a:t>QUELLE: https://visme.co/blog/best-presentation-software/</a:t>
            </a:r>
          </a:p>
        </p:txBody>
      </p:sp>
      <p:sp>
        <p:nvSpPr>
          <p:cNvPr id="6" name="Text Placeholder 5">
            <a:extLst>
              <a:ext uri="{FF2B5EF4-FFF2-40B4-BE49-F238E27FC236}">
                <a16:creationId xmlns:a16="http://schemas.microsoft.com/office/drawing/2014/main" id="{668A3DDF-F51B-4A9D-A5EF-717E7BFEEB6F}"/>
              </a:ext>
            </a:extLst>
          </p:cNvPr>
          <p:cNvSpPr>
            <a:spLocks noGrp="1"/>
          </p:cNvSpPr>
          <p:nvPr>
            <p:ph type="body" sz="quarter" idx="13"/>
          </p:nvPr>
        </p:nvSpPr>
        <p:spPr>
          <a:xfrm>
            <a:off x="375972" y="1215480"/>
            <a:ext cx="4927548" cy="2867095"/>
          </a:xfrm>
        </p:spPr>
        <p:txBody>
          <a:bodyPr>
            <a:normAutofit/>
          </a:bodyPr>
          <a:lstStyle/>
          <a:p>
            <a:r>
              <a:rPr lang="en-US" sz="2400" dirty="0"/>
              <a:t>Visme</a:t>
            </a:r>
            <a:r>
              <a:rPr lang="en-US" sz="2400" b="0" dirty="0"/>
              <a:t> </a:t>
            </a:r>
            <a:r>
              <a:rPr lang="de-DE" sz="2400" b="0" dirty="0"/>
              <a:t>ist eine der umfassendsten Präsentationssoftware, die online verfügbar ist. Die Erstellung professioneller Präsentationen ist einfach und unkompliziert. So gut wie alles kann angepasst oder verschoben werden. Aber das ist noch nicht alles, was Visme kann.</a:t>
            </a:r>
            <a:endParaRPr lang="en-IE" b="0" dirty="0"/>
          </a:p>
        </p:txBody>
      </p:sp>
      <p:sp>
        <p:nvSpPr>
          <p:cNvPr id="9" name="Rectangle 8">
            <a:extLst>
              <a:ext uri="{FF2B5EF4-FFF2-40B4-BE49-F238E27FC236}">
                <a16:creationId xmlns:a16="http://schemas.microsoft.com/office/drawing/2014/main" id="{7D460055-E1C3-4FC7-934D-F59B41FF0B7F}"/>
              </a:ext>
            </a:extLst>
          </p:cNvPr>
          <p:cNvSpPr/>
          <p:nvPr/>
        </p:nvSpPr>
        <p:spPr>
          <a:xfrm>
            <a:off x="1" y="-18418"/>
            <a:ext cx="6775268" cy="375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descr="Graphical user interface&#10;&#10;Description automatically generated">
            <a:extLst>
              <a:ext uri="{FF2B5EF4-FFF2-40B4-BE49-F238E27FC236}">
                <a16:creationId xmlns:a16="http://schemas.microsoft.com/office/drawing/2014/main" id="{4FA1BEC3-C2A6-4D62-A4A4-B203FC0BB26B}"/>
              </a:ext>
            </a:extLst>
          </p:cNvPr>
          <p:cNvPicPr>
            <a:picLocks noChangeAspect="1"/>
          </p:cNvPicPr>
          <p:nvPr/>
        </p:nvPicPr>
        <p:blipFill>
          <a:blip r:embed="rId2"/>
          <a:stretch>
            <a:fillRect/>
          </a:stretch>
        </p:blipFill>
        <p:spPr>
          <a:xfrm>
            <a:off x="5629274" y="-18418"/>
            <a:ext cx="6562725" cy="4252792"/>
          </a:xfrm>
          <a:prstGeom prst="rect">
            <a:avLst/>
          </a:prstGeom>
        </p:spPr>
      </p:pic>
      <p:sp>
        <p:nvSpPr>
          <p:cNvPr id="13" name="Picture Placeholder 12">
            <a:extLst>
              <a:ext uri="{FF2B5EF4-FFF2-40B4-BE49-F238E27FC236}">
                <a16:creationId xmlns:a16="http://schemas.microsoft.com/office/drawing/2014/main" id="{705AAD05-583E-41DE-B48C-A9395BEBCA78}"/>
              </a:ext>
            </a:extLst>
          </p:cNvPr>
          <p:cNvSpPr>
            <a:spLocks noGrp="1"/>
          </p:cNvSpPr>
          <p:nvPr>
            <p:ph type="pic" sz="quarter" idx="19"/>
          </p:nvPr>
        </p:nvSpPr>
        <p:spPr/>
      </p:sp>
      <p:pic>
        <p:nvPicPr>
          <p:cNvPr id="28" name="Picture 27" descr="Logo, company name&#10;&#10;Description automatically generated">
            <a:extLst>
              <a:ext uri="{FF2B5EF4-FFF2-40B4-BE49-F238E27FC236}">
                <a16:creationId xmlns:a16="http://schemas.microsoft.com/office/drawing/2014/main" id="{D8224751-67B1-4184-9E0E-9A60549055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18" y="-201863"/>
            <a:ext cx="2847703" cy="1495044"/>
          </a:xfrm>
          <a:prstGeom prst="rect">
            <a:avLst/>
          </a:prstGeom>
        </p:spPr>
      </p:pic>
      <p:sp>
        <p:nvSpPr>
          <p:cNvPr id="10" name="TextBox 9">
            <a:extLst>
              <a:ext uri="{FF2B5EF4-FFF2-40B4-BE49-F238E27FC236}">
                <a16:creationId xmlns:a16="http://schemas.microsoft.com/office/drawing/2014/main" id="{069DE8E0-FDF1-4E61-8B87-0962356A0CB2}"/>
              </a:ext>
            </a:extLst>
          </p:cNvPr>
          <p:cNvSpPr txBox="1"/>
          <p:nvPr/>
        </p:nvSpPr>
        <p:spPr>
          <a:xfrm>
            <a:off x="2328222" y="5881036"/>
            <a:ext cx="7523018" cy="461665"/>
          </a:xfrm>
          <a:prstGeom prst="rect">
            <a:avLst/>
          </a:prstGeom>
          <a:noFill/>
        </p:spPr>
        <p:txBody>
          <a:bodyPr wrap="square">
            <a:spAutoFit/>
          </a:bodyPr>
          <a:lstStyle/>
          <a:p>
            <a:r>
              <a:rPr lang="en-IE" sz="2400" dirty="0">
                <a:hlinkClick r:id="rId4"/>
              </a:rPr>
              <a:t>Create Presentations, Infographics, Design &amp; Video | Visme</a:t>
            </a:r>
            <a:endParaRPr lang="en-IE" sz="2400" dirty="0"/>
          </a:p>
        </p:txBody>
      </p:sp>
    </p:spTree>
    <p:extLst>
      <p:ext uri="{BB962C8B-B14F-4D97-AF65-F5344CB8AC3E}">
        <p14:creationId xmlns:p14="http://schemas.microsoft.com/office/powerpoint/2010/main" val="25894694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0BD0500C-F692-466C-BA5A-90160731AC86}"/>
              </a:ext>
            </a:extLst>
          </p:cNvPr>
          <p:cNvSpPr>
            <a:spLocks noGrp="1"/>
          </p:cNvSpPr>
          <p:nvPr>
            <p:ph type="body" sz="quarter" idx="14"/>
          </p:nvPr>
        </p:nvSpPr>
        <p:spPr/>
        <p:txBody>
          <a:bodyPr>
            <a:noAutofit/>
          </a:bodyPr>
          <a:lstStyle/>
          <a:p>
            <a:r>
              <a:rPr lang="de-DE" sz="2000" dirty="0"/>
              <a:t>Es gibt verschiedene Vorlagen für unterschiedliche Arten von Pitches und Präsentationen, so dass Du eine Anleitung für viele Arten von Reden und Präsentationen hast. Pitcherific empfiehlt außerdem eine Zeichenzählung für jeden Abschnitt und einen Zeitmesser. So kannst du verfolgen, wie lang Deine Rede oder Präsentation ist und ob du innerhalb eines gewünschten Bereichs bleibst.</a:t>
            </a:r>
            <a:endParaRPr lang="en-IE" sz="2000" dirty="0"/>
          </a:p>
        </p:txBody>
      </p:sp>
      <p:sp>
        <p:nvSpPr>
          <p:cNvPr id="36" name="TextBox 35">
            <a:extLst>
              <a:ext uri="{FF2B5EF4-FFF2-40B4-BE49-F238E27FC236}">
                <a16:creationId xmlns:a16="http://schemas.microsoft.com/office/drawing/2014/main" id="{D7827606-BF55-4D64-A6C3-74DBB1F3F569}"/>
              </a:ext>
            </a:extLst>
          </p:cNvPr>
          <p:cNvSpPr txBox="1"/>
          <p:nvPr/>
        </p:nvSpPr>
        <p:spPr>
          <a:xfrm>
            <a:off x="8581068" y="6552861"/>
            <a:ext cx="373720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dirty="0">
                <a:ln>
                  <a:noFill/>
                </a:ln>
                <a:solidFill>
                  <a:prstClr val="black"/>
                </a:solidFill>
                <a:effectLst/>
                <a:uLnTx/>
                <a:uFillTx/>
                <a:latin typeface="Calibri" panose="020F0502020204030204"/>
                <a:ea typeface="+mn-ea"/>
                <a:cs typeface="+mn-cs"/>
              </a:rPr>
              <a:t>QUELLE: https://visme.co/blog/best-presentation-software/</a:t>
            </a:r>
          </a:p>
        </p:txBody>
      </p:sp>
      <p:sp>
        <p:nvSpPr>
          <p:cNvPr id="6" name="Text Placeholder 5">
            <a:extLst>
              <a:ext uri="{FF2B5EF4-FFF2-40B4-BE49-F238E27FC236}">
                <a16:creationId xmlns:a16="http://schemas.microsoft.com/office/drawing/2014/main" id="{668A3DDF-F51B-4A9D-A5EF-717E7BFEEB6F}"/>
              </a:ext>
            </a:extLst>
          </p:cNvPr>
          <p:cNvSpPr>
            <a:spLocks noGrp="1"/>
          </p:cNvSpPr>
          <p:nvPr>
            <p:ph type="body" sz="quarter" idx="13"/>
          </p:nvPr>
        </p:nvSpPr>
        <p:spPr>
          <a:xfrm>
            <a:off x="375972" y="1215480"/>
            <a:ext cx="4927548" cy="2867095"/>
          </a:xfrm>
        </p:spPr>
        <p:txBody>
          <a:bodyPr>
            <a:normAutofit fontScale="92500" lnSpcReduction="10000"/>
          </a:bodyPr>
          <a:lstStyle/>
          <a:p>
            <a:r>
              <a:rPr lang="en-US" sz="2400" b="0" dirty="0"/>
              <a:t>Mit </a:t>
            </a:r>
            <a:r>
              <a:rPr lang="en-US" sz="2400" dirty="0"/>
              <a:t>Pitcherific </a:t>
            </a:r>
            <a:r>
              <a:rPr lang="en-US" sz="2400" b="0" dirty="0"/>
              <a:t>können Präsentationen erstellt warden. Pitcherific ist auch eine </a:t>
            </a:r>
            <a:r>
              <a:rPr lang="de-DE" sz="2400" b="0" dirty="0"/>
              <a:t>Plattform zum Erstellen und Üben Deiner Präsentation. Es handelt sich um ein vorlagenbasiertes Programm, das Dich durch den Prozess der Präsentationserstellung führt. Anstatt ein paar Folien zu entwerfen, fordert Pitcherific Dich auf, die Bereiche für jeden Teil Deiner Rede aufzuschreiben.</a:t>
            </a:r>
            <a:endParaRPr lang="en-IE" sz="2400" b="0" dirty="0"/>
          </a:p>
        </p:txBody>
      </p:sp>
      <p:sp>
        <p:nvSpPr>
          <p:cNvPr id="9" name="Rectangle 8">
            <a:extLst>
              <a:ext uri="{FF2B5EF4-FFF2-40B4-BE49-F238E27FC236}">
                <a16:creationId xmlns:a16="http://schemas.microsoft.com/office/drawing/2014/main" id="{7D460055-E1C3-4FC7-934D-F59B41FF0B7F}"/>
              </a:ext>
            </a:extLst>
          </p:cNvPr>
          <p:cNvSpPr/>
          <p:nvPr/>
        </p:nvSpPr>
        <p:spPr>
          <a:xfrm>
            <a:off x="1" y="-18418"/>
            <a:ext cx="6775268" cy="375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Placeholder 2" descr="Graphical user interface, text, application, email&#10;&#10;Description automatically generated">
            <a:extLst>
              <a:ext uri="{FF2B5EF4-FFF2-40B4-BE49-F238E27FC236}">
                <a16:creationId xmlns:a16="http://schemas.microsoft.com/office/drawing/2014/main" id="{5C606B15-5804-41A7-A320-53E409ED38F8}"/>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a:stretch/>
        </p:blipFill>
        <p:spPr>
          <a:xfrm>
            <a:off x="5629275" y="0"/>
            <a:ext cx="6562724" cy="4252793"/>
          </a:xfrm>
        </p:spPr>
      </p:pic>
      <p:sp>
        <p:nvSpPr>
          <p:cNvPr id="12" name="Rectangle 11">
            <a:extLst>
              <a:ext uri="{FF2B5EF4-FFF2-40B4-BE49-F238E27FC236}">
                <a16:creationId xmlns:a16="http://schemas.microsoft.com/office/drawing/2014/main" id="{323AB389-20C8-458B-8FEC-930F72E424B7}"/>
              </a:ext>
            </a:extLst>
          </p:cNvPr>
          <p:cNvSpPr/>
          <p:nvPr/>
        </p:nvSpPr>
        <p:spPr>
          <a:xfrm>
            <a:off x="461558" y="0"/>
            <a:ext cx="1846218" cy="1037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Icon&#10;&#10;Description automatically generated">
            <a:extLst>
              <a:ext uri="{FF2B5EF4-FFF2-40B4-BE49-F238E27FC236}">
                <a16:creationId xmlns:a16="http://schemas.microsoft.com/office/drawing/2014/main" id="{ED7F5A2D-A5B3-4331-A017-D5693AE012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9536" y="31674"/>
            <a:ext cx="965389" cy="965389"/>
          </a:xfrm>
          <a:prstGeom prst="rect">
            <a:avLst/>
          </a:prstGeom>
        </p:spPr>
      </p:pic>
      <p:sp>
        <p:nvSpPr>
          <p:cNvPr id="11" name="TextBox 10">
            <a:extLst>
              <a:ext uri="{FF2B5EF4-FFF2-40B4-BE49-F238E27FC236}">
                <a16:creationId xmlns:a16="http://schemas.microsoft.com/office/drawing/2014/main" id="{E9A0C7B6-91FD-4C69-BABD-6252E7EB4A75}"/>
              </a:ext>
            </a:extLst>
          </p:cNvPr>
          <p:cNvSpPr txBox="1"/>
          <p:nvPr/>
        </p:nvSpPr>
        <p:spPr>
          <a:xfrm>
            <a:off x="2328222" y="6071041"/>
            <a:ext cx="7523018" cy="461665"/>
          </a:xfrm>
          <a:prstGeom prst="rect">
            <a:avLst/>
          </a:prstGeom>
          <a:noFill/>
        </p:spPr>
        <p:txBody>
          <a:bodyPr wrap="square">
            <a:spAutoFit/>
          </a:bodyPr>
          <a:lstStyle/>
          <a:p>
            <a:r>
              <a:rPr lang="en-GB" sz="2400" dirty="0">
                <a:hlinkClick r:id="rId4"/>
              </a:rPr>
              <a:t>Prepare better pitches. Convince more people. Pitcherific</a:t>
            </a:r>
            <a:endParaRPr lang="en-IE" sz="2400" dirty="0"/>
          </a:p>
        </p:txBody>
      </p:sp>
    </p:spTree>
    <p:extLst>
      <p:ext uri="{BB962C8B-B14F-4D97-AF65-F5344CB8AC3E}">
        <p14:creationId xmlns:p14="http://schemas.microsoft.com/office/powerpoint/2010/main" val="9950092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26699B-F1B2-F143-B2BC-17CF1E1A2645}"/>
              </a:ext>
            </a:extLst>
          </p:cNvPr>
          <p:cNvSpPr>
            <a:spLocks noGrp="1"/>
          </p:cNvSpPr>
          <p:nvPr>
            <p:ph type="body" sz="quarter" idx="13"/>
          </p:nvPr>
        </p:nvSpPr>
        <p:spPr>
          <a:xfrm>
            <a:off x="527901" y="709438"/>
            <a:ext cx="4873658" cy="3928550"/>
          </a:xfrm>
        </p:spPr>
        <p:txBody>
          <a:bodyPr/>
          <a:lstStyle/>
          <a:p>
            <a:r>
              <a:rPr lang="en-US" dirty="0"/>
              <a:t>4. </a:t>
            </a:r>
            <a:r>
              <a:rPr lang="de-DE" dirty="0"/>
              <a:t>Neubewertung der digitalen Kompetenzlücken</a:t>
            </a:r>
          </a:p>
          <a:p>
            <a:pPr algn="just"/>
            <a:endParaRPr lang="en-US" dirty="0"/>
          </a:p>
        </p:txBody>
      </p:sp>
      <p:pic>
        <p:nvPicPr>
          <p:cNvPr id="6" name="Picture Placeholder 5">
            <a:extLst>
              <a:ext uri="{FF2B5EF4-FFF2-40B4-BE49-F238E27FC236}">
                <a16:creationId xmlns:a16="http://schemas.microsoft.com/office/drawing/2014/main" id="{94D00351-1607-5E4E-8DAF-6923770D301E}"/>
              </a:ext>
            </a:extLst>
          </p:cNvPr>
          <p:cNvPicPr>
            <a:picLocks noGrp="1" noChangeAspect="1"/>
          </p:cNvPicPr>
          <p:nvPr>
            <p:ph type="pic" sz="quarter" idx="19"/>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rcRect/>
          <a:stretch/>
        </p:blipFill>
        <p:spPr>
          <a:xfrm>
            <a:off x="5526955" y="0"/>
            <a:ext cx="5905501" cy="6858000"/>
          </a:xfrm>
        </p:spPr>
      </p:pic>
    </p:spTree>
    <p:extLst>
      <p:ext uri="{BB962C8B-B14F-4D97-AF65-F5344CB8AC3E}">
        <p14:creationId xmlns:p14="http://schemas.microsoft.com/office/powerpoint/2010/main" val="34904448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a:xfrm>
            <a:off x="768174" y="709438"/>
            <a:ext cx="10655652" cy="697353"/>
          </a:xfrm>
        </p:spPr>
        <p:txBody>
          <a:bodyPr>
            <a:normAutofit/>
          </a:bodyPr>
          <a:lstStyle/>
          <a:p>
            <a:pPr algn="ctr"/>
            <a:r>
              <a:rPr lang="de-DE" sz="3200" dirty="0"/>
              <a:t>Wichtige Definitionen</a:t>
            </a:r>
            <a:endParaRPr lang="en-IE" sz="3200" dirty="0"/>
          </a:p>
        </p:txBody>
      </p:sp>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14"/>
          </p:nvPr>
        </p:nvSpPr>
        <p:spPr>
          <a:xfrm>
            <a:off x="768174" y="1406790"/>
            <a:ext cx="10655652" cy="3966487"/>
          </a:xfrm>
        </p:spPr>
        <p:txBody>
          <a:bodyPr/>
          <a:lstStyle/>
          <a:p>
            <a:r>
              <a:rPr lang="en-US" dirty="0"/>
              <a:t> </a:t>
            </a:r>
          </a:p>
        </p:txBody>
      </p:sp>
      <p:sp>
        <p:nvSpPr>
          <p:cNvPr id="5" name="TextBox 4">
            <a:extLst>
              <a:ext uri="{FF2B5EF4-FFF2-40B4-BE49-F238E27FC236}">
                <a16:creationId xmlns:a16="http://schemas.microsoft.com/office/drawing/2014/main" id="{91A1A43E-F1E6-48D3-86C0-606C7CDBFF0D}"/>
              </a:ext>
            </a:extLst>
          </p:cNvPr>
          <p:cNvSpPr txBox="1"/>
          <p:nvPr/>
        </p:nvSpPr>
        <p:spPr>
          <a:xfrm>
            <a:off x="1208988" y="1583951"/>
            <a:ext cx="10214838" cy="1938992"/>
          </a:xfrm>
          <a:prstGeom prst="rect">
            <a:avLst/>
          </a:prstGeom>
          <a:noFill/>
        </p:spPr>
        <p:txBody>
          <a:bodyPr wrap="square">
            <a:spAutoFit/>
          </a:bodyPr>
          <a:lstStyle/>
          <a:p>
            <a:pPr marL="342900" indent="-342900">
              <a:buFont typeface="Arial" panose="020B0604020202020204" pitchFamily="34" charset="0"/>
              <a:buChar char="•"/>
            </a:pPr>
            <a:r>
              <a:rPr lang="de-DE" sz="2400" b="1" i="0" dirty="0">
                <a:solidFill>
                  <a:schemeClr val="bg1"/>
                </a:solidFill>
                <a:effectLst/>
              </a:rPr>
              <a:t>Digitale Kompetenz </a:t>
            </a:r>
            <a:r>
              <a:rPr lang="de-DE" sz="2400" dirty="0">
                <a:solidFill>
                  <a:schemeClr val="bg1"/>
                </a:solidFill>
                <a:effectLst/>
              </a:rPr>
              <a:t>beinhaltet die sichere und kritische Nutzung der Technologien der Informationsgesellschaft (TIG) für Arbeit, Freizeit und Kommunikation.</a:t>
            </a: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endParaRPr lang="en-IE" sz="2400" dirty="0">
              <a:solidFill>
                <a:schemeClr val="bg1"/>
              </a:solidFill>
            </a:endParaRPr>
          </a:p>
        </p:txBody>
      </p:sp>
    </p:spTree>
    <p:extLst>
      <p:ext uri="{BB962C8B-B14F-4D97-AF65-F5344CB8AC3E}">
        <p14:creationId xmlns:p14="http://schemas.microsoft.com/office/powerpoint/2010/main" val="436210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a:xfrm>
            <a:off x="515902" y="407445"/>
            <a:ext cx="11171222" cy="844269"/>
          </a:xfrm>
        </p:spPr>
        <p:txBody>
          <a:bodyPr>
            <a:normAutofit/>
          </a:bodyPr>
          <a:lstStyle/>
          <a:p>
            <a:r>
              <a:rPr lang="de-DE" dirty="0"/>
              <a:t>Wozu brauchen wir Technologie?</a:t>
            </a:r>
          </a:p>
        </p:txBody>
      </p:sp>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14"/>
          </p:nvPr>
        </p:nvSpPr>
        <p:spPr>
          <a:xfrm>
            <a:off x="530137" y="1069374"/>
            <a:ext cx="11156987" cy="5200997"/>
          </a:xfrm>
        </p:spPr>
        <p:txBody>
          <a:bodyPr/>
          <a:lstStyle/>
          <a:p>
            <a:r>
              <a:rPr lang="de-DE" sz="2200" dirty="0">
                <a:solidFill>
                  <a:schemeClr val="bg2">
                    <a:lumMod val="25000"/>
                  </a:schemeClr>
                </a:solidFill>
              </a:rPr>
              <a:t>Das </a:t>
            </a:r>
            <a:r>
              <a:rPr lang="de-DE" sz="2200" dirty="0">
                <a:solidFill>
                  <a:srgbClr val="00ACA7"/>
                </a:solidFill>
              </a:rPr>
              <a:t>Lernumfeld</a:t>
            </a:r>
            <a:r>
              <a:rPr lang="de-DE" sz="2200" dirty="0">
                <a:solidFill>
                  <a:schemeClr val="bg2">
                    <a:lumMod val="25000"/>
                  </a:schemeClr>
                </a:solidFill>
              </a:rPr>
              <a:t> ist mittlerweile sehr </a:t>
            </a:r>
            <a:r>
              <a:rPr lang="de-DE" sz="2200" dirty="0">
                <a:solidFill>
                  <a:srgbClr val="DD1B50"/>
                </a:solidFill>
              </a:rPr>
              <a:t>wandelbar</a:t>
            </a:r>
            <a:r>
              <a:rPr lang="de-DE" sz="2200" dirty="0">
                <a:solidFill>
                  <a:schemeClr val="bg2">
                    <a:lumMod val="25000"/>
                  </a:schemeClr>
                </a:solidFill>
              </a:rPr>
              <a:t>. Das klassische Bildungssystem passt nicht mehr zu den Lernenden von heute. Durch den </a:t>
            </a:r>
            <a:r>
              <a:rPr lang="de-DE" sz="2200" dirty="0">
                <a:solidFill>
                  <a:srgbClr val="E78631"/>
                </a:solidFill>
              </a:rPr>
              <a:t>Fortschritt der Technologie </a:t>
            </a:r>
            <a:r>
              <a:rPr lang="de-DE" sz="2200" dirty="0">
                <a:solidFill>
                  <a:schemeClr val="bg2">
                    <a:lumMod val="25000"/>
                  </a:schemeClr>
                </a:solidFill>
              </a:rPr>
              <a:t>werden Kursräume </a:t>
            </a:r>
            <a:r>
              <a:rPr lang="de-DE" sz="2200" dirty="0">
                <a:solidFill>
                  <a:srgbClr val="00ACA7"/>
                </a:solidFill>
              </a:rPr>
              <a:t>umgestaltet</a:t>
            </a:r>
            <a:r>
              <a:rPr lang="de-DE" sz="2200" dirty="0">
                <a:solidFill>
                  <a:schemeClr val="bg2">
                    <a:lumMod val="25000"/>
                  </a:schemeClr>
                </a:solidFill>
              </a:rPr>
              <a:t>. Die Kursräume passen sich den Bedürfnissen der modernen und digitalen Lernenden an.</a:t>
            </a:r>
          </a:p>
          <a:p>
            <a:r>
              <a:rPr lang="de-DE" sz="2200" dirty="0">
                <a:solidFill>
                  <a:schemeClr val="bg2">
                    <a:lumMod val="25000"/>
                  </a:schemeClr>
                </a:solidFill>
              </a:rPr>
              <a:t>Im Folgenden wird erklärt, </a:t>
            </a:r>
            <a:r>
              <a:rPr lang="de-DE" sz="2200" dirty="0">
                <a:solidFill>
                  <a:srgbClr val="D6315A"/>
                </a:solidFill>
              </a:rPr>
              <a:t>warum</a:t>
            </a:r>
            <a:r>
              <a:rPr lang="de-DE" sz="2200" dirty="0">
                <a:solidFill>
                  <a:schemeClr val="bg2">
                    <a:lumMod val="25000"/>
                  </a:schemeClr>
                </a:solidFill>
              </a:rPr>
              <a:t> die Lernenden im Kursraum Technologie brauchen.</a:t>
            </a:r>
            <a:endParaRPr lang="en-US" sz="2200" b="0" i="0" dirty="0">
              <a:solidFill>
                <a:schemeClr val="bg2">
                  <a:lumMod val="25000"/>
                </a:schemeClr>
              </a:solidFill>
              <a:effectLst/>
            </a:endParaRPr>
          </a:p>
          <a:p>
            <a:endParaRPr lang="en-US" sz="700" b="0" i="0" dirty="0">
              <a:solidFill>
                <a:schemeClr val="bg2">
                  <a:lumMod val="25000"/>
                </a:schemeClr>
              </a:solidFill>
              <a:effectLst/>
            </a:endParaRPr>
          </a:p>
          <a:p>
            <a:pPr marL="457200" indent="-457200">
              <a:lnSpc>
                <a:spcPct val="100000"/>
              </a:lnSpc>
              <a:spcBef>
                <a:spcPts val="0"/>
              </a:spcBef>
              <a:buFont typeface="+mj-lt"/>
              <a:buAutoNum type="arabicPeriod"/>
            </a:pPr>
            <a:r>
              <a:rPr lang="hr-BA" sz="2200" i="0" dirty="0">
                <a:solidFill>
                  <a:schemeClr val="bg2">
                    <a:lumMod val="25000"/>
                  </a:schemeClr>
                </a:solidFill>
                <a:effectLst/>
              </a:rPr>
              <a:t>Ermöglicht Blended Learning</a:t>
            </a:r>
            <a:endParaRPr lang="de-DE" sz="2200" i="0" dirty="0">
              <a:solidFill>
                <a:schemeClr val="bg2">
                  <a:lumMod val="25000"/>
                </a:schemeClr>
              </a:solidFill>
              <a:effectLst/>
            </a:endParaRPr>
          </a:p>
          <a:p>
            <a:pPr marL="457200" indent="-457200">
              <a:lnSpc>
                <a:spcPct val="100000"/>
              </a:lnSpc>
              <a:spcBef>
                <a:spcPts val="0"/>
              </a:spcBef>
              <a:buFont typeface="+mj-lt"/>
              <a:buAutoNum type="arabicPeriod"/>
            </a:pPr>
            <a:r>
              <a:rPr lang="de-DE" sz="2200" i="0" dirty="0">
                <a:solidFill>
                  <a:schemeClr val="bg2">
                    <a:lumMod val="25000"/>
                  </a:schemeClr>
                </a:solidFill>
                <a:effectLst/>
              </a:rPr>
              <a:t>Hilft, </a:t>
            </a:r>
            <a:r>
              <a:rPr lang="de-DE" sz="2200" dirty="0">
                <a:solidFill>
                  <a:schemeClr val="bg2">
                    <a:lumMod val="25000"/>
                  </a:schemeClr>
                </a:solidFill>
              </a:rPr>
              <a:t>die Lernenden</a:t>
            </a:r>
            <a:r>
              <a:rPr lang="de-DE" sz="2200" i="0" dirty="0">
                <a:solidFill>
                  <a:schemeClr val="bg2">
                    <a:lumMod val="25000"/>
                  </a:schemeClr>
                </a:solidFill>
                <a:effectLst/>
              </a:rPr>
              <a:t> mit der realen Welt zu verbinden</a:t>
            </a:r>
          </a:p>
          <a:p>
            <a:pPr marL="457200" indent="-457200">
              <a:lnSpc>
                <a:spcPct val="100000"/>
              </a:lnSpc>
              <a:spcBef>
                <a:spcPts val="0"/>
              </a:spcBef>
              <a:buFont typeface="+mj-lt"/>
              <a:buAutoNum type="arabicPeriod"/>
            </a:pPr>
            <a:r>
              <a:rPr lang="de-DE" sz="2200" i="0" dirty="0">
                <a:solidFill>
                  <a:schemeClr val="bg2">
                    <a:lumMod val="25000"/>
                  </a:schemeClr>
                </a:solidFill>
                <a:effectLst/>
              </a:rPr>
              <a:t>Bereitet die Lernenden auf die Arbeitswelt vor</a:t>
            </a:r>
          </a:p>
          <a:p>
            <a:pPr marL="457200" indent="-457200">
              <a:lnSpc>
                <a:spcPct val="100000"/>
              </a:lnSpc>
              <a:spcBef>
                <a:spcPts val="0"/>
              </a:spcBef>
              <a:buFont typeface="+mj-lt"/>
              <a:buAutoNum type="arabicPeriod"/>
            </a:pPr>
            <a:r>
              <a:rPr lang="de-DE" sz="2200" i="0" dirty="0">
                <a:solidFill>
                  <a:schemeClr val="bg2">
                    <a:lumMod val="25000"/>
                  </a:schemeClr>
                </a:solidFill>
                <a:effectLst/>
              </a:rPr>
              <a:t>Ermutigt zur Zusammenarbeit</a:t>
            </a:r>
            <a:endParaRPr lang="en-US" sz="2200" i="0" dirty="0">
              <a:solidFill>
                <a:schemeClr val="bg2">
                  <a:lumMod val="25000"/>
                </a:schemeClr>
              </a:solidFill>
              <a:effectLst/>
            </a:endParaRPr>
          </a:p>
          <a:p>
            <a:pPr marL="457200" indent="-457200">
              <a:lnSpc>
                <a:spcPct val="100000"/>
              </a:lnSpc>
              <a:spcBef>
                <a:spcPts val="0"/>
              </a:spcBef>
              <a:buFont typeface="+mj-lt"/>
              <a:buAutoNum type="arabicPeriod"/>
            </a:pPr>
            <a:r>
              <a:rPr lang="de-DE" sz="2200" i="0" dirty="0">
                <a:solidFill>
                  <a:schemeClr val="bg2">
                    <a:lumMod val="25000"/>
                  </a:schemeClr>
                </a:solidFill>
                <a:effectLst/>
              </a:rPr>
              <a:t>Unterstützt verschiedene Lerntypen</a:t>
            </a:r>
            <a:endParaRPr lang="de-DE" sz="2200" dirty="0">
              <a:solidFill>
                <a:schemeClr val="bg2">
                  <a:lumMod val="25000"/>
                </a:schemeClr>
              </a:solidFill>
            </a:endParaRPr>
          </a:p>
          <a:p>
            <a:pPr marL="457200" indent="-457200">
              <a:lnSpc>
                <a:spcPct val="100000"/>
              </a:lnSpc>
              <a:spcBef>
                <a:spcPts val="0"/>
              </a:spcBef>
              <a:buFont typeface="+mj-lt"/>
              <a:buAutoNum type="arabicPeriod"/>
            </a:pPr>
            <a:r>
              <a:rPr lang="de-DE" sz="2200" i="0" dirty="0">
                <a:solidFill>
                  <a:schemeClr val="bg2">
                    <a:lumMod val="25000"/>
                  </a:schemeClr>
                </a:solidFill>
                <a:effectLst/>
              </a:rPr>
              <a:t>Erleichtert den Zugang zu Informationen</a:t>
            </a:r>
            <a:endParaRPr lang="en-US" sz="2200" i="0" dirty="0">
              <a:solidFill>
                <a:schemeClr val="bg2">
                  <a:lumMod val="25000"/>
                </a:schemeClr>
              </a:solidFill>
              <a:effectLst/>
            </a:endParaRPr>
          </a:p>
          <a:p>
            <a:pPr marL="457200" indent="-457200">
              <a:lnSpc>
                <a:spcPct val="100000"/>
              </a:lnSpc>
              <a:spcBef>
                <a:spcPts val="0"/>
              </a:spcBef>
              <a:buFont typeface="+mj-lt"/>
              <a:buAutoNum type="arabicPeriod"/>
            </a:pPr>
            <a:r>
              <a:rPr lang="de-DE" sz="2200" i="0" dirty="0">
                <a:solidFill>
                  <a:schemeClr val="bg2">
                    <a:lumMod val="25000"/>
                  </a:schemeClr>
                </a:solidFill>
                <a:effectLst/>
              </a:rPr>
              <a:t>Bringt den Lernenden bei, wie man online </a:t>
            </a:r>
            <a:br>
              <a:rPr lang="de-DE" sz="2200" i="0" dirty="0">
                <a:solidFill>
                  <a:schemeClr val="bg2">
                    <a:lumMod val="25000"/>
                  </a:schemeClr>
                </a:solidFill>
                <a:effectLst/>
              </a:rPr>
            </a:br>
            <a:r>
              <a:rPr lang="de-DE" sz="2200" i="0" dirty="0">
                <a:solidFill>
                  <a:schemeClr val="bg2">
                    <a:lumMod val="25000"/>
                  </a:schemeClr>
                </a:solidFill>
                <a:effectLst/>
              </a:rPr>
              <a:t>verantwortungsvoll handelt</a:t>
            </a:r>
            <a:endParaRPr lang="de-DE" sz="2200" dirty="0">
              <a:solidFill>
                <a:schemeClr val="bg2">
                  <a:lumMod val="25000"/>
                </a:schemeClr>
              </a:solidFill>
            </a:endParaRPr>
          </a:p>
          <a:p>
            <a:pPr marL="457200" indent="-457200">
              <a:lnSpc>
                <a:spcPct val="100000"/>
              </a:lnSpc>
              <a:spcBef>
                <a:spcPts val="0"/>
              </a:spcBef>
              <a:buFont typeface="+mj-lt"/>
              <a:buAutoNum type="arabicPeriod"/>
            </a:pPr>
            <a:r>
              <a:rPr lang="de-DE" sz="2200" i="0" dirty="0">
                <a:solidFill>
                  <a:schemeClr val="bg2">
                    <a:lumMod val="25000"/>
                  </a:schemeClr>
                </a:solidFill>
                <a:effectLst/>
              </a:rPr>
              <a:t>Bringt einen Spaßfaktor ins Lernen</a:t>
            </a:r>
            <a:endParaRPr lang="de-DE" sz="2200" dirty="0">
              <a:solidFill>
                <a:schemeClr val="bg2">
                  <a:lumMod val="25000"/>
                </a:schemeClr>
              </a:solidFill>
            </a:endParaRPr>
          </a:p>
        </p:txBody>
      </p:sp>
      <p:pic>
        <p:nvPicPr>
          <p:cNvPr id="5" name="Picture 4" descr="Diagram, engineering drawing&#10;&#10;Description automatically generated">
            <a:extLst>
              <a:ext uri="{FF2B5EF4-FFF2-40B4-BE49-F238E27FC236}">
                <a16:creationId xmlns:a16="http://schemas.microsoft.com/office/drawing/2014/main" id="{AF7ACDFF-B381-422E-9A49-36B5CB39DC5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99365" y="3270311"/>
            <a:ext cx="3796921" cy="3394438"/>
          </a:xfrm>
          <a:prstGeom prst="rect">
            <a:avLst/>
          </a:prstGeom>
        </p:spPr>
      </p:pic>
      <p:sp>
        <p:nvSpPr>
          <p:cNvPr id="6" name="TextBox 5">
            <a:extLst>
              <a:ext uri="{FF2B5EF4-FFF2-40B4-BE49-F238E27FC236}">
                <a16:creationId xmlns:a16="http://schemas.microsoft.com/office/drawing/2014/main" id="{03109691-5A87-4C34-8A8D-0056FB3B19F3}"/>
              </a:ext>
            </a:extLst>
          </p:cNvPr>
          <p:cNvSpPr txBox="1"/>
          <p:nvPr/>
        </p:nvSpPr>
        <p:spPr>
          <a:xfrm>
            <a:off x="6531429" y="6384937"/>
            <a:ext cx="6230856" cy="261610"/>
          </a:xfrm>
          <a:prstGeom prst="rect">
            <a:avLst/>
          </a:prstGeom>
          <a:noFill/>
        </p:spPr>
        <p:txBody>
          <a:bodyPr wrap="square" rtlCol="0">
            <a:spAutoFit/>
          </a:bodyPr>
          <a:lstStyle/>
          <a:p>
            <a:r>
              <a:rPr lang="en-IE" sz="1100" dirty="0"/>
              <a:t>QUELLE: https://explorance.com/blog/7-reasons-students-need-technology-classroom/</a:t>
            </a:r>
          </a:p>
        </p:txBody>
      </p:sp>
    </p:spTree>
    <p:extLst>
      <p:ext uri="{BB962C8B-B14F-4D97-AF65-F5344CB8AC3E}">
        <p14:creationId xmlns:p14="http://schemas.microsoft.com/office/powerpoint/2010/main" val="26575232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F3ED5E-7423-41FB-A43F-6CF41C8A79BC}"/>
              </a:ext>
            </a:extLst>
          </p:cNvPr>
          <p:cNvSpPr>
            <a:spLocks noGrp="1"/>
          </p:cNvSpPr>
          <p:nvPr>
            <p:ph type="body" sz="quarter" idx="13"/>
          </p:nvPr>
        </p:nvSpPr>
        <p:spPr/>
        <p:txBody>
          <a:bodyPr/>
          <a:lstStyle/>
          <a:p>
            <a:r>
              <a:rPr lang="de-DE" dirty="0"/>
              <a:t>Europas digitales Jahrzehnt - Wusstest du das?</a:t>
            </a:r>
          </a:p>
        </p:txBody>
      </p:sp>
      <p:sp>
        <p:nvSpPr>
          <p:cNvPr id="5" name="TextBox 4">
            <a:extLst>
              <a:ext uri="{FF2B5EF4-FFF2-40B4-BE49-F238E27FC236}">
                <a16:creationId xmlns:a16="http://schemas.microsoft.com/office/drawing/2014/main" id="{377C5DFB-B4A4-48DE-AD64-71529B358F0F}"/>
              </a:ext>
            </a:extLst>
          </p:cNvPr>
          <p:cNvSpPr txBox="1"/>
          <p:nvPr/>
        </p:nvSpPr>
        <p:spPr>
          <a:xfrm>
            <a:off x="643379" y="1429334"/>
            <a:ext cx="10574517" cy="1569660"/>
          </a:xfrm>
          <a:prstGeom prst="rect">
            <a:avLst/>
          </a:prstGeom>
          <a:noFill/>
        </p:spPr>
        <p:txBody>
          <a:bodyPr wrap="square">
            <a:spAutoFit/>
          </a:bodyPr>
          <a:lstStyle/>
          <a:p>
            <a:r>
              <a:rPr lang="de-DE" sz="2400" dirty="0">
                <a:solidFill>
                  <a:srgbClr val="5E5E5E"/>
                </a:solidFill>
              </a:rPr>
              <a:t>Mit Deiner Suche nach digitalen Kompetenzen bist Du nicht allein. Die EU wird während des gesamten digitalen Jahrzehnts nachhaltige Vision für die digitale Gesellschaft verfolgen. Sie ist auf alle Menschen ausgerichtet. Bürger*innen und Unternehmen werden gestärkt. </a:t>
            </a:r>
            <a:endParaRPr lang="en-US" sz="2400" dirty="0">
              <a:solidFill>
                <a:srgbClr val="5E5E5E"/>
              </a:solidFill>
            </a:endParaRPr>
          </a:p>
        </p:txBody>
      </p:sp>
      <p:pic>
        <p:nvPicPr>
          <p:cNvPr id="6" name="Picture 5">
            <a:extLst>
              <a:ext uri="{FF2B5EF4-FFF2-40B4-BE49-F238E27FC236}">
                <a16:creationId xmlns:a16="http://schemas.microsoft.com/office/drawing/2014/main" id="{C3F14527-F9F1-40A4-B9E4-E05A465D08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3379" y="3126508"/>
            <a:ext cx="5634922" cy="3172252"/>
          </a:xfrm>
          <a:prstGeom prst="rect">
            <a:avLst/>
          </a:prstGeom>
        </p:spPr>
      </p:pic>
      <p:sp>
        <p:nvSpPr>
          <p:cNvPr id="8" name="TextBox 7">
            <a:extLst>
              <a:ext uri="{FF2B5EF4-FFF2-40B4-BE49-F238E27FC236}">
                <a16:creationId xmlns:a16="http://schemas.microsoft.com/office/drawing/2014/main" id="{0773552F-6FA5-4235-8192-93006CE92DFF}"/>
              </a:ext>
            </a:extLst>
          </p:cNvPr>
          <p:cNvSpPr txBox="1"/>
          <p:nvPr/>
        </p:nvSpPr>
        <p:spPr>
          <a:xfrm>
            <a:off x="7107809" y="2832595"/>
            <a:ext cx="4226351" cy="1323439"/>
          </a:xfrm>
          <a:prstGeom prst="rect">
            <a:avLst/>
          </a:prstGeom>
          <a:noFill/>
        </p:spPr>
        <p:txBody>
          <a:bodyPr wrap="square">
            <a:spAutoFit/>
          </a:bodyPr>
          <a:lstStyle/>
          <a:p>
            <a:r>
              <a:rPr lang="en-US" sz="4000" dirty="0">
                <a:solidFill>
                  <a:srgbClr val="00ACA7"/>
                </a:solidFill>
              </a:rPr>
              <a:t>Das </a:t>
            </a:r>
            <a:r>
              <a:rPr lang="de-DE" sz="4000" dirty="0">
                <a:solidFill>
                  <a:srgbClr val="00ACA7"/>
                </a:solidFill>
              </a:rPr>
              <a:t>digitale Jahrzehnt in Kürze</a:t>
            </a:r>
            <a:r>
              <a:rPr lang="hr-BA" sz="4000" dirty="0">
                <a:solidFill>
                  <a:srgbClr val="00ACA7"/>
                </a:solidFill>
              </a:rPr>
              <a:t>:</a:t>
            </a:r>
            <a:endParaRPr lang="en-US" sz="4000" dirty="0">
              <a:solidFill>
                <a:srgbClr val="00ACA7"/>
              </a:solidFill>
            </a:endParaRPr>
          </a:p>
        </p:txBody>
      </p:sp>
      <p:sp>
        <p:nvSpPr>
          <p:cNvPr id="10" name="TextBox 9">
            <a:extLst>
              <a:ext uri="{FF2B5EF4-FFF2-40B4-BE49-F238E27FC236}">
                <a16:creationId xmlns:a16="http://schemas.microsoft.com/office/drawing/2014/main" id="{7EC8C16A-34EA-4F18-8A28-D3139AE168FE}"/>
              </a:ext>
            </a:extLst>
          </p:cNvPr>
          <p:cNvSpPr txBox="1"/>
          <p:nvPr/>
        </p:nvSpPr>
        <p:spPr>
          <a:xfrm>
            <a:off x="7220931" y="4185924"/>
            <a:ext cx="4226351" cy="1569660"/>
          </a:xfrm>
          <a:prstGeom prst="rect">
            <a:avLst/>
          </a:prstGeom>
          <a:noFill/>
        </p:spPr>
        <p:txBody>
          <a:bodyPr wrap="square">
            <a:spAutoFit/>
          </a:bodyPr>
          <a:lstStyle/>
          <a:p>
            <a:r>
              <a:rPr lang="en-US" sz="2400" dirty="0">
                <a:hlinkClick r:id="rId3"/>
              </a:rPr>
              <a:t>https://ec.europa.eu/info/strategy/priorities-2019-2024/europe-fit-digital-age/europes-digital-decade-digital-targets-2030_en</a:t>
            </a:r>
            <a:r>
              <a:rPr lang="hr-BA" sz="2400" dirty="0"/>
              <a:t> </a:t>
            </a:r>
            <a:endParaRPr lang="en-US" sz="2400" dirty="0"/>
          </a:p>
        </p:txBody>
      </p:sp>
    </p:spTree>
    <p:extLst>
      <p:ext uri="{BB962C8B-B14F-4D97-AF65-F5344CB8AC3E}">
        <p14:creationId xmlns:p14="http://schemas.microsoft.com/office/powerpoint/2010/main" val="24367418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F3ED5E-7423-41FB-A43F-6CF41C8A79BC}"/>
              </a:ext>
            </a:extLst>
          </p:cNvPr>
          <p:cNvSpPr>
            <a:spLocks noGrp="1"/>
          </p:cNvSpPr>
          <p:nvPr>
            <p:ph type="body" sz="quarter" idx="13"/>
          </p:nvPr>
        </p:nvSpPr>
        <p:spPr/>
        <p:txBody>
          <a:bodyPr/>
          <a:lstStyle/>
          <a:p>
            <a:r>
              <a:rPr lang="hr-BA" dirty="0"/>
              <a:t>Ziele der digitalen Bürgerschaft</a:t>
            </a:r>
          </a:p>
        </p:txBody>
      </p:sp>
      <p:sp>
        <p:nvSpPr>
          <p:cNvPr id="5" name="TextBox 4">
            <a:extLst>
              <a:ext uri="{FF2B5EF4-FFF2-40B4-BE49-F238E27FC236}">
                <a16:creationId xmlns:a16="http://schemas.microsoft.com/office/drawing/2014/main" id="{377C5DFB-B4A4-48DE-AD64-71529B358F0F}"/>
              </a:ext>
            </a:extLst>
          </p:cNvPr>
          <p:cNvSpPr txBox="1"/>
          <p:nvPr/>
        </p:nvSpPr>
        <p:spPr>
          <a:xfrm>
            <a:off x="643379" y="2145992"/>
            <a:ext cx="10574517" cy="2554545"/>
          </a:xfrm>
          <a:prstGeom prst="rect">
            <a:avLst/>
          </a:prstGeom>
          <a:noFill/>
        </p:spPr>
        <p:txBody>
          <a:bodyPr wrap="square">
            <a:spAutoFit/>
          </a:bodyPr>
          <a:lstStyle/>
          <a:p>
            <a:r>
              <a:rPr lang="de-DE" sz="4000" dirty="0">
                <a:solidFill>
                  <a:srgbClr val="5E5E5E"/>
                </a:solidFill>
              </a:rPr>
              <a:t>Wenn Du überprüfen willst, ob Du Lücken in Deinen digitalen Fähigkeiten hast und Dir Ziele für Deine künftige Entwicklung setzen willst, kannst Du Dich an folgenden Säulen orientieren</a:t>
            </a:r>
          </a:p>
        </p:txBody>
      </p:sp>
      <p:pic>
        <p:nvPicPr>
          <p:cNvPr id="12" name="Graphic 11" descr="Arrow: Slight curve with solid fill">
            <a:extLst>
              <a:ext uri="{FF2B5EF4-FFF2-40B4-BE49-F238E27FC236}">
                <a16:creationId xmlns:a16="http://schemas.microsoft.com/office/drawing/2014/main" id="{3F421B47-E730-47B7-8920-17173AA234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5004079" y="4730261"/>
            <a:ext cx="1559169" cy="1559169"/>
          </a:xfrm>
          <a:prstGeom prst="rect">
            <a:avLst/>
          </a:prstGeom>
        </p:spPr>
      </p:pic>
      <p:sp>
        <p:nvSpPr>
          <p:cNvPr id="24" name="TextBox 23">
            <a:extLst>
              <a:ext uri="{FF2B5EF4-FFF2-40B4-BE49-F238E27FC236}">
                <a16:creationId xmlns:a16="http://schemas.microsoft.com/office/drawing/2014/main" id="{4AC2E7A7-5EEE-43DE-A89E-705C18B472B9}"/>
              </a:ext>
            </a:extLst>
          </p:cNvPr>
          <p:cNvSpPr txBox="1"/>
          <p:nvPr/>
        </p:nvSpPr>
        <p:spPr>
          <a:xfrm>
            <a:off x="293914" y="6194419"/>
            <a:ext cx="7172011" cy="276999"/>
          </a:xfrm>
          <a:prstGeom prst="rect">
            <a:avLst/>
          </a:prstGeom>
          <a:noFill/>
        </p:spPr>
        <p:txBody>
          <a:bodyPr wrap="square">
            <a:spAutoFit/>
          </a:bodyPr>
          <a:lstStyle/>
          <a:p>
            <a:r>
              <a:rPr lang="de-DE" sz="1200" dirty="0"/>
              <a:t>QUELLE</a:t>
            </a:r>
            <a:r>
              <a:rPr lang="hr-BA" sz="1200" dirty="0"/>
              <a:t>: Europe EU - </a:t>
            </a:r>
            <a:r>
              <a:rPr lang="en-US" sz="1200" dirty="0"/>
              <a:t>Digital citizenship: rights and principles for Europeans</a:t>
            </a:r>
          </a:p>
        </p:txBody>
      </p:sp>
    </p:spTree>
    <p:extLst>
      <p:ext uri="{BB962C8B-B14F-4D97-AF65-F5344CB8AC3E}">
        <p14:creationId xmlns:p14="http://schemas.microsoft.com/office/powerpoint/2010/main" val="32865213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D7E70E-E2B5-4636-8D19-AA38BEEFB8CA}"/>
              </a:ext>
            </a:extLst>
          </p:cNvPr>
          <p:cNvSpPr>
            <a:spLocks noGrp="1"/>
          </p:cNvSpPr>
          <p:nvPr>
            <p:ph type="body" sz="quarter" idx="13"/>
          </p:nvPr>
        </p:nvSpPr>
        <p:spPr/>
        <p:txBody>
          <a:bodyPr>
            <a:normAutofit/>
          </a:bodyPr>
          <a:lstStyle/>
          <a:p>
            <a:pPr algn="ctr"/>
            <a:r>
              <a:rPr lang="de-DE" b="1" dirty="0"/>
              <a:t>Der Mensch im Mittelpunkt</a:t>
            </a:r>
          </a:p>
        </p:txBody>
      </p:sp>
      <p:sp>
        <p:nvSpPr>
          <p:cNvPr id="3" name="Text Placeholder 2">
            <a:extLst>
              <a:ext uri="{FF2B5EF4-FFF2-40B4-BE49-F238E27FC236}">
                <a16:creationId xmlns:a16="http://schemas.microsoft.com/office/drawing/2014/main" id="{DA4B8C15-366F-4226-9824-3FFCDAC97462}"/>
              </a:ext>
            </a:extLst>
          </p:cNvPr>
          <p:cNvSpPr>
            <a:spLocks noGrp="1"/>
          </p:cNvSpPr>
          <p:nvPr>
            <p:ph type="body" sz="quarter" idx="14"/>
          </p:nvPr>
        </p:nvSpPr>
        <p:spPr>
          <a:xfrm>
            <a:off x="2943220" y="1593947"/>
            <a:ext cx="8227542" cy="4512589"/>
          </a:xfrm>
        </p:spPr>
        <p:txBody>
          <a:bodyPr/>
          <a:lstStyle/>
          <a:p>
            <a:r>
              <a:rPr lang="de-DE" dirty="0"/>
              <a:t>Digitale Technologien sollten </a:t>
            </a:r>
            <a:r>
              <a:rPr lang="de-DE" b="1" dirty="0"/>
              <a:t>die Rechte der Menschen schützen. Die Demokratie soll unterstützen und sicherstellen, dass alle digitalen Akteure verantwortungsvoll und sicher handeln</a:t>
            </a:r>
            <a:r>
              <a:rPr lang="de-DE" dirty="0"/>
              <a:t>. Die EU fördert diese Werte in der ganzen Welt.</a:t>
            </a:r>
          </a:p>
          <a:p>
            <a:endParaRPr lang="hr-BA" sz="1050" dirty="0">
              <a:solidFill>
                <a:srgbClr val="00ACA7"/>
              </a:solidFill>
            </a:endParaRPr>
          </a:p>
          <a:p>
            <a:r>
              <a:rPr lang="de-DE" dirty="0">
                <a:solidFill>
                  <a:srgbClr val="00ACA7"/>
                </a:solidFill>
              </a:rPr>
              <a:t>Hast Du das Gefühl, dass Deine Nutzung digitaler Technologien wie oben beschrieben werden kann? Warum ja, oder warum nicht? Kannst du etwas ändern, damit Deine Rechte besser geschützt sind?</a:t>
            </a:r>
          </a:p>
          <a:p>
            <a:r>
              <a:rPr lang="de-DE" dirty="0">
                <a:solidFill>
                  <a:srgbClr val="00ACA7"/>
                </a:solidFill>
              </a:rPr>
              <a:t>Sollte jemand anderes sein Verhalten ändern, damit Du besser geschützt bist (Gleichaltrige, Lehrkräfte, Gemeinschaft, Institutionen)? Gibt es irgendwelche Lücken, die Dich daran hindern, das oben genannte Ziel zu erreichen?</a:t>
            </a:r>
          </a:p>
        </p:txBody>
      </p:sp>
      <p:pic>
        <p:nvPicPr>
          <p:cNvPr id="5" name="Picture 4" descr="Icon&#10;&#10;Description automatically generated">
            <a:extLst>
              <a:ext uri="{FF2B5EF4-FFF2-40B4-BE49-F238E27FC236}">
                <a16:creationId xmlns:a16="http://schemas.microsoft.com/office/drawing/2014/main" id="{049E84FB-D283-4CBA-8B25-A24B163CD8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8869" y="1595732"/>
            <a:ext cx="1961384" cy="1961384"/>
          </a:xfrm>
          <a:prstGeom prst="rect">
            <a:avLst/>
          </a:prstGeom>
        </p:spPr>
      </p:pic>
    </p:spTree>
    <p:extLst>
      <p:ext uri="{BB962C8B-B14F-4D97-AF65-F5344CB8AC3E}">
        <p14:creationId xmlns:p14="http://schemas.microsoft.com/office/powerpoint/2010/main" val="24792981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D7E70E-E2B5-4636-8D19-AA38BEEFB8CA}"/>
              </a:ext>
            </a:extLst>
          </p:cNvPr>
          <p:cNvSpPr>
            <a:spLocks noGrp="1"/>
          </p:cNvSpPr>
          <p:nvPr>
            <p:ph type="body" sz="quarter" idx="13"/>
          </p:nvPr>
        </p:nvSpPr>
        <p:spPr/>
        <p:txBody>
          <a:bodyPr>
            <a:normAutofit/>
          </a:bodyPr>
          <a:lstStyle/>
          <a:p>
            <a:pPr algn="ctr"/>
            <a:r>
              <a:rPr lang="de-DE" b="1" dirty="0"/>
              <a:t>Freiheit der Wahl</a:t>
            </a:r>
          </a:p>
        </p:txBody>
      </p:sp>
      <p:sp>
        <p:nvSpPr>
          <p:cNvPr id="3" name="Text Placeholder 2">
            <a:extLst>
              <a:ext uri="{FF2B5EF4-FFF2-40B4-BE49-F238E27FC236}">
                <a16:creationId xmlns:a16="http://schemas.microsoft.com/office/drawing/2014/main" id="{DA4B8C15-366F-4226-9824-3FFCDAC97462}"/>
              </a:ext>
            </a:extLst>
          </p:cNvPr>
          <p:cNvSpPr>
            <a:spLocks noGrp="1"/>
          </p:cNvSpPr>
          <p:nvPr>
            <p:ph type="body" sz="quarter" idx="14"/>
          </p:nvPr>
        </p:nvSpPr>
        <p:spPr>
          <a:xfrm>
            <a:off x="2943220" y="1776830"/>
            <a:ext cx="8227542" cy="4010016"/>
          </a:xfrm>
        </p:spPr>
        <p:txBody>
          <a:bodyPr/>
          <a:lstStyle/>
          <a:p>
            <a:r>
              <a:rPr lang="de-DE" dirty="0"/>
              <a:t>Die Menschen sollten von einem </a:t>
            </a:r>
            <a:r>
              <a:rPr lang="de-DE" b="1" dirty="0"/>
              <a:t>fairen Online-Umfeld profitieren. Vor illegalen und schädlichen Inhalten </a:t>
            </a:r>
            <a:r>
              <a:rPr lang="de-DE" dirty="0"/>
              <a:t>sollten Menschen sicher sein. Bei der Interaktion mit neuen und sich weiterentwickelnden Technologien, wie künstlicher Intelligenz, sollten Menschen gefördert werden.</a:t>
            </a:r>
          </a:p>
          <a:p>
            <a:endParaRPr lang="hr-BA" sz="1100" dirty="0">
              <a:solidFill>
                <a:srgbClr val="00ACA7"/>
              </a:solidFill>
            </a:endParaRPr>
          </a:p>
          <a:p>
            <a:r>
              <a:rPr lang="de-DE" dirty="0">
                <a:solidFill>
                  <a:srgbClr val="00ACA7"/>
                </a:solidFill>
              </a:rPr>
              <a:t>Schränkt Dein digitales Umfeld und Deine Nutzung Deine Freiheit in irgendeiner Weise ein? </a:t>
            </a:r>
          </a:p>
          <a:p>
            <a:r>
              <a:rPr lang="de-DE" dirty="0">
                <a:solidFill>
                  <a:srgbClr val="00ACA7"/>
                </a:solidFill>
              </a:rPr>
              <a:t>Stärkt Dich die Art und Weise, wie Du digitale Technologien zum Lernen nutzt, oder schränkt sie Dich ein? </a:t>
            </a:r>
          </a:p>
          <a:p>
            <a:r>
              <a:rPr lang="de-DE" dirty="0">
                <a:solidFill>
                  <a:srgbClr val="00ACA7"/>
                </a:solidFill>
              </a:rPr>
              <a:t>Weißt Du, wie Du schädliche digitale Technologien, Inhalte und Verhaltensweisen erkennen und vermeiden kannst?</a:t>
            </a:r>
            <a:endParaRPr lang="en-US" dirty="0">
              <a:solidFill>
                <a:srgbClr val="00ACA7"/>
              </a:solidFill>
            </a:endParaRPr>
          </a:p>
        </p:txBody>
      </p:sp>
      <p:pic>
        <p:nvPicPr>
          <p:cNvPr id="6" name="Picture 5" descr="Icon&#10;&#10;Description automatically generated">
            <a:extLst>
              <a:ext uri="{FF2B5EF4-FFF2-40B4-BE49-F238E27FC236}">
                <a16:creationId xmlns:a16="http://schemas.microsoft.com/office/drawing/2014/main" id="{F3F3D7B7-1E96-4263-BF57-B0E4C0D77BBB}"/>
              </a:ext>
            </a:extLst>
          </p:cNvPr>
          <p:cNvPicPr>
            <a:picLocks noChangeAspect="1"/>
          </p:cNvPicPr>
          <p:nvPr/>
        </p:nvPicPr>
        <p:blipFill>
          <a:blip r:embed="rId2"/>
          <a:stretch>
            <a:fillRect/>
          </a:stretch>
        </p:blipFill>
        <p:spPr>
          <a:xfrm>
            <a:off x="515902" y="1635717"/>
            <a:ext cx="2109353" cy="2109353"/>
          </a:xfrm>
          <a:prstGeom prst="rect">
            <a:avLst/>
          </a:prstGeom>
        </p:spPr>
      </p:pic>
    </p:spTree>
    <p:extLst>
      <p:ext uri="{BB962C8B-B14F-4D97-AF65-F5344CB8AC3E}">
        <p14:creationId xmlns:p14="http://schemas.microsoft.com/office/powerpoint/2010/main" val="21932211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D7E70E-E2B5-4636-8D19-AA38BEEFB8CA}"/>
              </a:ext>
            </a:extLst>
          </p:cNvPr>
          <p:cNvSpPr>
            <a:spLocks noGrp="1"/>
          </p:cNvSpPr>
          <p:nvPr>
            <p:ph type="body" sz="quarter" idx="13"/>
          </p:nvPr>
        </p:nvSpPr>
        <p:spPr/>
        <p:txBody>
          <a:bodyPr>
            <a:normAutofit/>
          </a:bodyPr>
          <a:lstStyle/>
          <a:p>
            <a:pPr algn="ctr"/>
            <a:r>
              <a:rPr lang="de-DE" b="1" dirty="0"/>
              <a:t>Sicherheit und Schutz</a:t>
            </a:r>
          </a:p>
        </p:txBody>
      </p:sp>
      <p:sp>
        <p:nvSpPr>
          <p:cNvPr id="3" name="Text Placeholder 2">
            <a:extLst>
              <a:ext uri="{FF2B5EF4-FFF2-40B4-BE49-F238E27FC236}">
                <a16:creationId xmlns:a16="http://schemas.microsoft.com/office/drawing/2014/main" id="{DA4B8C15-366F-4226-9824-3FFCDAC97462}"/>
              </a:ext>
            </a:extLst>
          </p:cNvPr>
          <p:cNvSpPr>
            <a:spLocks noGrp="1"/>
          </p:cNvSpPr>
          <p:nvPr>
            <p:ph type="body" sz="quarter" idx="14"/>
          </p:nvPr>
        </p:nvSpPr>
        <p:spPr>
          <a:xfrm>
            <a:off x="2943220" y="1776829"/>
            <a:ext cx="8227542" cy="3996953"/>
          </a:xfrm>
        </p:spPr>
        <p:txBody>
          <a:bodyPr/>
          <a:lstStyle/>
          <a:p>
            <a:r>
              <a:rPr lang="de-DE" dirty="0"/>
              <a:t>Das digitale Umfeld sollte </a:t>
            </a:r>
            <a:r>
              <a:rPr lang="de-DE" b="1" dirty="0"/>
              <a:t>sicher und geschützt </a:t>
            </a:r>
            <a:r>
              <a:rPr lang="de-DE" dirty="0"/>
              <a:t>sein. Alle Nutzer*innen, von der Kindheit bis ins hohe Alter, sollten gestärkt und geschützt werden.</a:t>
            </a:r>
          </a:p>
          <a:p>
            <a:endParaRPr lang="hr-BA" dirty="0">
              <a:solidFill>
                <a:srgbClr val="00ACA7"/>
              </a:solidFill>
            </a:endParaRPr>
          </a:p>
          <a:p>
            <a:r>
              <a:rPr lang="de-DE" dirty="0">
                <a:solidFill>
                  <a:srgbClr val="00ACA7"/>
                </a:solidFill>
              </a:rPr>
              <a:t>Würdest Du es merken, wenn Deine digitale Umgebung nicht sicher wäre?</a:t>
            </a:r>
          </a:p>
          <a:p>
            <a:r>
              <a:rPr lang="de-DE" dirty="0">
                <a:solidFill>
                  <a:srgbClr val="00ACA7"/>
                </a:solidFill>
              </a:rPr>
              <a:t>Würdest Du Dich fähig fühlen, diese Frage bei Deinen Lehrkräften anzusprechen? </a:t>
            </a:r>
          </a:p>
          <a:p>
            <a:r>
              <a:rPr lang="de-DE" dirty="0">
                <a:solidFill>
                  <a:srgbClr val="00ACA7"/>
                </a:solidFill>
              </a:rPr>
              <a:t>Was sind Deine eigenen Standards für Sicherheit und Schutz? Du darfst ruhig strengere Maßstäbe haben als andere!</a:t>
            </a:r>
          </a:p>
        </p:txBody>
      </p:sp>
      <p:pic>
        <p:nvPicPr>
          <p:cNvPr id="5" name="Picture 4" descr="Icon&#10;&#10;Description automatically generated with medium confidence">
            <a:extLst>
              <a:ext uri="{FF2B5EF4-FFF2-40B4-BE49-F238E27FC236}">
                <a16:creationId xmlns:a16="http://schemas.microsoft.com/office/drawing/2014/main" id="{29C81491-83A8-4E30-8BCB-62ED34675EA0}"/>
              </a:ext>
            </a:extLst>
          </p:cNvPr>
          <p:cNvPicPr>
            <a:picLocks noChangeAspect="1"/>
          </p:cNvPicPr>
          <p:nvPr/>
        </p:nvPicPr>
        <p:blipFill>
          <a:blip r:embed="rId2"/>
          <a:stretch>
            <a:fillRect/>
          </a:stretch>
        </p:blipFill>
        <p:spPr>
          <a:xfrm>
            <a:off x="515902" y="1475379"/>
            <a:ext cx="2063606" cy="2063606"/>
          </a:xfrm>
          <a:prstGeom prst="rect">
            <a:avLst/>
          </a:prstGeom>
        </p:spPr>
      </p:pic>
    </p:spTree>
    <p:extLst>
      <p:ext uri="{BB962C8B-B14F-4D97-AF65-F5344CB8AC3E}">
        <p14:creationId xmlns:p14="http://schemas.microsoft.com/office/powerpoint/2010/main" val="31629021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D7E70E-E2B5-4636-8D19-AA38BEEFB8CA}"/>
              </a:ext>
            </a:extLst>
          </p:cNvPr>
          <p:cNvSpPr>
            <a:spLocks noGrp="1"/>
          </p:cNvSpPr>
          <p:nvPr>
            <p:ph type="body" sz="quarter" idx="13"/>
          </p:nvPr>
        </p:nvSpPr>
        <p:spPr/>
        <p:txBody>
          <a:bodyPr>
            <a:normAutofit/>
          </a:bodyPr>
          <a:lstStyle/>
          <a:p>
            <a:pPr algn="ctr"/>
            <a:r>
              <a:rPr lang="de-DE" b="1" dirty="0"/>
              <a:t>Solidarität und Inklusion</a:t>
            </a:r>
          </a:p>
        </p:txBody>
      </p:sp>
      <p:sp>
        <p:nvSpPr>
          <p:cNvPr id="3" name="Text Placeholder 2">
            <a:extLst>
              <a:ext uri="{FF2B5EF4-FFF2-40B4-BE49-F238E27FC236}">
                <a16:creationId xmlns:a16="http://schemas.microsoft.com/office/drawing/2014/main" id="{DA4B8C15-366F-4226-9824-3FFCDAC97462}"/>
              </a:ext>
            </a:extLst>
          </p:cNvPr>
          <p:cNvSpPr>
            <a:spLocks noGrp="1"/>
          </p:cNvSpPr>
          <p:nvPr>
            <p:ph type="body" sz="quarter" idx="14"/>
          </p:nvPr>
        </p:nvSpPr>
        <p:spPr>
          <a:xfrm>
            <a:off x="2943220" y="1776829"/>
            <a:ext cx="8227542" cy="4610907"/>
          </a:xfrm>
        </p:spPr>
        <p:txBody>
          <a:bodyPr/>
          <a:lstStyle/>
          <a:p>
            <a:r>
              <a:rPr lang="de-DE" dirty="0"/>
              <a:t>Technologie sollte die Menschen </a:t>
            </a:r>
            <a:r>
              <a:rPr lang="de-DE" b="1" dirty="0"/>
              <a:t>vereinen, und nicht trennen</a:t>
            </a:r>
            <a:r>
              <a:rPr lang="de-DE" dirty="0"/>
              <a:t>. Jeder sollte Zugang zum Internet, zu digitalen Fähigkeiten, zu digitalen öffentlichen Dienstleistungen und zu fairen Arbeitsbedingungen haben.</a:t>
            </a:r>
            <a:br>
              <a:rPr lang="de-DE" dirty="0"/>
            </a:br>
            <a:endParaRPr lang="hr-BA" dirty="0">
              <a:solidFill>
                <a:srgbClr val="00ACA7"/>
              </a:solidFill>
            </a:endParaRPr>
          </a:p>
          <a:p>
            <a:r>
              <a:rPr lang="de-DE" dirty="0">
                <a:solidFill>
                  <a:srgbClr val="00ACA7"/>
                </a:solidFill>
              </a:rPr>
              <a:t>Hast Du Zugang zu allem, was Du als Studierende haben solltest? </a:t>
            </a:r>
          </a:p>
          <a:p>
            <a:r>
              <a:rPr lang="de-DE" dirty="0">
                <a:solidFill>
                  <a:srgbClr val="00ACA7"/>
                </a:solidFill>
              </a:rPr>
              <a:t>Wenn nicht, was ist das Hindernis? </a:t>
            </a:r>
          </a:p>
          <a:p>
            <a:r>
              <a:rPr lang="de-DE" dirty="0">
                <a:solidFill>
                  <a:srgbClr val="00ACA7"/>
                </a:solidFill>
              </a:rPr>
              <a:t>Ist es eine Fähigkeit oder etwas anderes? Fühlst Du Dich einbezogen? </a:t>
            </a:r>
          </a:p>
          <a:p>
            <a:r>
              <a:rPr lang="de-DE" dirty="0">
                <a:solidFill>
                  <a:srgbClr val="00ACA7"/>
                </a:solidFill>
              </a:rPr>
              <a:t>Ist Dein Umfeld unterstützend? </a:t>
            </a:r>
          </a:p>
          <a:p>
            <a:r>
              <a:rPr lang="de-DE" dirty="0">
                <a:solidFill>
                  <a:srgbClr val="00ACA7"/>
                </a:solidFill>
              </a:rPr>
              <a:t>Wenn Du Defizite feststellst, solltest Du das Problem auf freundliche und höfliche Weise ansprechen. </a:t>
            </a:r>
          </a:p>
        </p:txBody>
      </p:sp>
      <p:pic>
        <p:nvPicPr>
          <p:cNvPr id="6" name="Picture 5" descr="Icon&#10;&#10;Description automatically generated">
            <a:extLst>
              <a:ext uri="{FF2B5EF4-FFF2-40B4-BE49-F238E27FC236}">
                <a16:creationId xmlns:a16="http://schemas.microsoft.com/office/drawing/2014/main" id="{7DDD4B68-A1AD-45C0-A21A-312802F2F42E}"/>
              </a:ext>
            </a:extLst>
          </p:cNvPr>
          <p:cNvPicPr>
            <a:picLocks noChangeAspect="1"/>
          </p:cNvPicPr>
          <p:nvPr/>
        </p:nvPicPr>
        <p:blipFill>
          <a:blip r:embed="rId3"/>
          <a:stretch>
            <a:fillRect/>
          </a:stretch>
        </p:blipFill>
        <p:spPr>
          <a:xfrm>
            <a:off x="600824" y="1396035"/>
            <a:ext cx="2068804" cy="2068804"/>
          </a:xfrm>
          <a:prstGeom prst="rect">
            <a:avLst/>
          </a:prstGeom>
        </p:spPr>
      </p:pic>
    </p:spTree>
    <p:extLst>
      <p:ext uri="{BB962C8B-B14F-4D97-AF65-F5344CB8AC3E}">
        <p14:creationId xmlns:p14="http://schemas.microsoft.com/office/powerpoint/2010/main" val="15334765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D7E70E-E2B5-4636-8D19-AA38BEEFB8CA}"/>
              </a:ext>
            </a:extLst>
          </p:cNvPr>
          <p:cNvSpPr>
            <a:spLocks noGrp="1"/>
          </p:cNvSpPr>
          <p:nvPr>
            <p:ph type="body" sz="quarter" idx="13"/>
          </p:nvPr>
        </p:nvSpPr>
        <p:spPr/>
        <p:txBody>
          <a:bodyPr>
            <a:normAutofit/>
          </a:bodyPr>
          <a:lstStyle/>
          <a:p>
            <a:pPr algn="ctr"/>
            <a:r>
              <a:rPr lang="de-DE" b="1" dirty="0"/>
              <a:t>Teilnah</a:t>
            </a:r>
            <a:r>
              <a:rPr lang="de-DE" dirty="0"/>
              <a:t>me</a:t>
            </a:r>
            <a:endParaRPr lang="en-US" b="1" dirty="0"/>
          </a:p>
        </p:txBody>
      </p:sp>
      <p:sp>
        <p:nvSpPr>
          <p:cNvPr id="3" name="Text Placeholder 2">
            <a:extLst>
              <a:ext uri="{FF2B5EF4-FFF2-40B4-BE49-F238E27FC236}">
                <a16:creationId xmlns:a16="http://schemas.microsoft.com/office/drawing/2014/main" id="{DA4B8C15-366F-4226-9824-3FFCDAC97462}"/>
              </a:ext>
            </a:extLst>
          </p:cNvPr>
          <p:cNvSpPr>
            <a:spLocks noGrp="1"/>
          </p:cNvSpPr>
          <p:nvPr>
            <p:ph type="body" sz="quarter" idx="14"/>
          </p:nvPr>
        </p:nvSpPr>
        <p:spPr>
          <a:xfrm>
            <a:off x="2943220" y="1776830"/>
            <a:ext cx="8227542" cy="3537886"/>
          </a:xfrm>
        </p:spPr>
        <p:txBody>
          <a:bodyPr/>
          <a:lstStyle/>
          <a:p>
            <a:r>
              <a:rPr lang="de-DE" dirty="0"/>
              <a:t>Die Bürger*innen sollten in der Lage sein, sich auf allen Ebenen am </a:t>
            </a:r>
            <a:r>
              <a:rPr lang="de-DE" b="1" dirty="0"/>
              <a:t>demokratischen Prozess zu beteiligen </a:t>
            </a:r>
            <a:r>
              <a:rPr lang="de-DE" dirty="0"/>
              <a:t>und </a:t>
            </a:r>
            <a:r>
              <a:rPr lang="de-DE" b="1" dirty="0"/>
              <a:t>Kontrolle über ihre eigenen Daten </a:t>
            </a:r>
            <a:r>
              <a:rPr lang="de-DE" dirty="0"/>
              <a:t>zu haben.</a:t>
            </a:r>
          </a:p>
          <a:p>
            <a:endParaRPr lang="hr-BA" dirty="0">
              <a:solidFill>
                <a:srgbClr val="00ACA7"/>
              </a:solidFill>
            </a:endParaRPr>
          </a:p>
          <a:p>
            <a:r>
              <a:rPr lang="de-DE" dirty="0">
                <a:solidFill>
                  <a:srgbClr val="00ACA7"/>
                </a:solidFill>
              </a:rPr>
              <a:t>Passive Inklusion ist nicht genug. </a:t>
            </a:r>
          </a:p>
          <a:p>
            <a:r>
              <a:rPr lang="de-DE" dirty="0">
                <a:solidFill>
                  <a:srgbClr val="00ACA7"/>
                </a:solidFill>
              </a:rPr>
              <a:t>Nutzt Du die Technik aktiv, um Deine Meinung zu äußern? </a:t>
            </a:r>
          </a:p>
          <a:p>
            <a:r>
              <a:rPr lang="de-DE" dirty="0">
                <a:solidFill>
                  <a:srgbClr val="00ACA7"/>
                </a:solidFill>
              </a:rPr>
              <a:t>Weißt Du, wer über Deine persönlichen Daten verfügt? </a:t>
            </a:r>
          </a:p>
          <a:p>
            <a:r>
              <a:rPr lang="de-DE" dirty="0">
                <a:solidFill>
                  <a:srgbClr val="00ACA7"/>
                </a:solidFill>
              </a:rPr>
              <a:t>Kannst Du diesen Prozess beeinflussen und Deine Bedenken äußern?</a:t>
            </a:r>
            <a:endParaRPr lang="en-US" dirty="0">
              <a:solidFill>
                <a:srgbClr val="00ACA7"/>
              </a:solidFill>
            </a:endParaRPr>
          </a:p>
        </p:txBody>
      </p:sp>
      <p:pic>
        <p:nvPicPr>
          <p:cNvPr id="5" name="Picture 4" descr="Icon&#10;&#10;Description automatically generated">
            <a:extLst>
              <a:ext uri="{FF2B5EF4-FFF2-40B4-BE49-F238E27FC236}">
                <a16:creationId xmlns:a16="http://schemas.microsoft.com/office/drawing/2014/main" id="{C24EDEF9-5194-4B94-81F1-85C312826139}"/>
              </a:ext>
            </a:extLst>
          </p:cNvPr>
          <p:cNvPicPr>
            <a:picLocks noChangeAspect="1"/>
          </p:cNvPicPr>
          <p:nvPr/>
        </p:nvPicPr>
        <p:blipFill>
          <a:blip r:embed="rId2"/>
          <a:stretch>
            <a:fillRect/>
          </a:stretch>
        </p:blipFill>
        <p:spPr>
          <a:xfrm>
            <a:off x="427322" y="1173597"/>
            <a:ext cx="2235202" cy="2235202"/>
          </a:xfrm>
          <a:prstGeom prst="rect">
            <a:avLst/>
          </a:prstGeom>
        </p:spPr>
      </p:pic>
    </p:spTree>
    <p:extLst>
      <p:ext uri="{BB962C8B-B14F-4D97-AF65-F5344CB8AC3E}">
        <p14:creationId xmlns:p14="http://schemas.microsoft.com/office/powerpoint/2010/main" val="15722255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D7E70E-E2B5-4636-8D19-AA38BEEFB8CA}"/>
              </a:ext>
            </a:extLst>
          </p:cNvPr>
          <p:cNvSpPr>
            <a:spLocks noGrp="1"/>
          </p:cNvSpPr>
          <p:nvPr>
            <p:ph type="body" sz="quarter" idx="13"/>
          </p:nvPr>
        </p:nvSpPr>
        <p:spPr/>
        <p:txBody>
          <a:bodyPr>
            <a:normAutofit/>
          </a:bodyPr>
          <a:lstStyle/>
          <a:p>
            <a:pPr algn="ctr"/>
            <a:r>
              <a:rPr lang="hr-BA" b="1" dirty="0"/>
              <a:t>Nachhaltigkeit</a:t>
            </a:r>
            <a:endParaRPr lang="en-US" b="1" dirty="0"/>
          </a:p>
        </p:txBody>
      </p:sp>
      <p:sp>
        <p:nvSpPr>
          <p:cNvPr id="3" name="Text Placeholder 2">
            <a:extLst>
              <a:ext uri="{FF2B5EF4-FFF2-40B4-BE49-F238E27FC236}">
                <a16:creationId xmlns:a16="http://schemas.microsoft.com/office/drawing/2014/main" id="{DA4B8C15-366F-4226-9824-3FFCDAC97462}"/>
              </a:ext>
            </a:extLst>
          </p:cNvPr>
          <p:cNvSpPr>
            <a:spLocks noGrp="1"/>
          </p:cNvSpPr>
          <p:nvPr>
            <p:ph type="body" sz="quarter" idx="14"/>
          </p:nvPr>
        </p:nvSpPr>
        <p:spPr>
          <a:xfrm>
            <a:off x="2943220" y="1776830"/>
            <a:ext cx="8227542" cy="3537886"/>
          </a:xfrm>
        </p:spPr>
        <p:txBody>
          <a:bodyPr/>
          <a:lstStyle/>
          <a:p>
            <a:r>
              <a:rPr lang="de-DE" b="1" dirty="0"/>
              <a:t>Digitale Geräte sollten Nachhaltigkeit </a:t>
            </a:r>
            <a:r>
              <a:rPr lang="de-DE" dirty="0"/>
              <a:t>und den </a:t>
            </a:r>
            <a:r>
              <a:rPr lang="de-DE" b="1" dirty="0"/>
              <a:t>grünen Wandel </a:t>
            </a:r>
            <a:r>
              <a:rPr lang="de-DE" dirty="0"/>
              <a:t>unterstützen. Die Menschen müssen über die Umweltauswirkungen und den Energieverbrauch ihrer Geräte Bescheid wissen.</a:t>
            </a:r>
          </a:p>
          <a:p>
            <a:endParaRPr lang="hr-BA" dirty="0">
              <a:solidFill>
                <a:srgbClr val="00ACA7"/>
              </a:solidFill>
            </a:endParaRPr>
          </a:p>
          <a:p>
            <a:r>
              <a:rPr lang="de-DE" dirty="0">
                <a:solidFill>
                  <a:srgbClr val="00ACA7"/>
                </a:solidFill>
              </a:rPr>
              <a:t>Weißt Du, wie sich Deine Geräte und Dein digitales Verhalten auf die Umwelt auswirken? </a:t>
            </a:r>
          </a:p>
          <a:p>
            <a:r>
              <a:rPr lang="de-DE" dirty="0">
                <a:solidFill>
                  <a:srgbClr val="00ACA7"/>
                </a:solidFill>
              </a:rPr>
              <a:t>Hast Du die Fähigkeiten und den Willen, dies zu verbessern? </a:t>
            </a:r>
          </a:p>
          <a:p>
            <a:r>
              <a:rPr lang="de-DE" dirty="0">
                <a:solidFill>
                  <a:srgbClr val="00ACA7"/>
                </a:solidFill>
              </a:rPr>
              <a:t>Kannst Du andere dazu INSPIRIEREN, sich mehr zu engagieren?</a:t>
            </a:r>
          </a:p>
        </p:txBody>
      </p:sp>
      <p:pic>
        <p:nvPicPr>
          <p:cNvPr id="6" name="Picture 5" descr="Logo&#10;&#10;Description automatically generated with medium confidence">
            <a:extLst>
              <a:ext uri="{FF2B5EF4-FFF2-40B4-BE49-F238E27FC236}">
                <a16:creationId xmlns:a16="http://schemas.microsoft.com/office/drawing/2014/main" id="{0A0B586A-EA17-46FE-B20D-339EDDC660F1}"/>
              </a:ext>
            </a:extLst>
          </p:cNvPr>
          <p:cNvPicPr>
            <a:picLocks noChangeAspect="1"/>
          </p:cNvPicPr>
          <p:nvPr/>
        </p:nvPicPr>
        <p:blipFill>
          <a:blip r:embed="rId2"/>
          <a:stretch>
            <a:fillRect/>
          </a:stretch>
        </p:blipFill>
        <p:spPr>
          <a:xfrm>
            <a:off x="336886" y="1239944"/>
            <a:ext cx="2305829" cy="2305829"/>
          </a:xfrm>
          <a:prstGeom prst="rect">
            <a:avLst/>
          </a:prstGeom>
        </p:spPr>
      </p:pic>
    </p:spTree>
    <p:extLst>
      <p:ext uri="{BB962C8B-B14F-4D97-AF65-F5344CB8AC3E}">
        <p14:creationId xmlns:p14="http://schemas.microsoft.com/office/powerpoint/2010/main" val="17155928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901F12-9B11-4E1C-A95C-94131354AA70}"/>
              </a:ext>
            </a:extLst>
          </p:cNvPr>
          <p:cNvSpPr>
            <a:spLocks noGrp="1"/>
          </p:cNvSpPr>
          <p:nvPr>
            <p:ph type="body" sz="quarter" idx="15"/>
          </p:nvPr>
        </p:nvSpPr>
        <p:spPr>
          <a:xfrm>
            <a:off x="635000" y="567264"/>
            <a:ext cx="4910667" cy="1369918"/>
          </a:xfrm>
        </p:spPr>
        <p:txBody>
          <a:bodyPr>
            <a:normAutofit/>
          </a:bodyPr>
          <a:lstStyle/>
          <a:p>
            <a:r>
              <a:rPr lang="de-DE" sz="3600" dirty="0">
                <a:latin typeface="+mn-lt"/>
              </a:rPr>
              <a:t>Noch ein Blick auf IO1     </a:t>
            </a:r>
            <a:br>
              <a:rPr lang="de-DE" sz="3600" dirty="0">
                <a:latin typeface="+mn-lt"/>
              </a:rPr>
            </a:br>
            <a:r>
              <a:rPr lang="de-DE" sz="3600" dirty="0">
                <a:latin typeface="+mn-lt"/>
              </a:rPr>
              <a:t>Selbsteinschätzungstool</a:t>
            </a:r>
          </a:p>
        </p:txBody>
      </p:sp>
      <p:pic>
        <p:nvPicPr>
          <p:cNvPr id="11" name="Picture 10" descr="Graphical user interface, text, website&#10;&#10;Description automatically generated">
            <a:hlinkClick r:id="rId2"/>
            <a:extLst>
              <a:ext uri="{FF2B5EF4-FFF2-40B4-BE49-F238E27FC236}">
                <a16:creationId xmlns:a16="http://schemas.microsoft.com/office/drawing/2014/main" id="{65FC9C61-BCF4-41E3-8805-B01175C2EE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01831" y="414867"/>
            <a:ext cx="5532966" cy="4071045"/>
          </a:xfrm>
          <a:prstGeom prst="rect">
            <a:avLst/>
          </a:prstGeom>
        </p:spPr>
      </p:pic>
      <p:sp>
        <p:nvSpPr>
          <p:cNvPr id="14" name="TextBox 13">
            <a:extLst>
              <a:ext uri="{FF2B5EF4-FFF2-40B4-BE49-F238E27FC236}">
                <a16:creationId xmlns:a16="http://schemas.microsoft.com/office/drawing/2014/main" id="{FA0A6045-7D04-4EF0-AE92-D08F2CA5A79F}"/>
              </a:ext>
            </a:extLst>
          </p:cNvPr>
          <p:cNvSpPr txBox="1"/>
          <p:nvPr/>
        </p:nvSpPr>
        <p:spPr>
          <a:xfrm>
            <a:off x="635000" y="1771949"/>
            <a:ext cx="5215467" cy="4339650"/>
          </a:xfrm>
          <a:prstGeom prst="rect">
            <a:avLst/>
          </a:prstGeom>
          <a:noFill/>
        </p:spPr>
        <p:txBody>
          <a:bodyPr wrap="square" rtlCol="0">
            <a:spAutoFit/>
          </a:bodyPr>
          <a:lstStyle/>
          <a:p>
            <a:r>
              <a:rPr lang="de-DE" sz="2250" b="0" i="0" dirty="0">
                <a:solidFill>
                  <a:schemeClr val="bg1"/>
                </a:solidFill>
                <a:effectLst/>
              </a:rPr>
              <a:t>Das Tool basiert auf dem EU-Rahmen für digitale Kompetenzen (DigComp). </a:t>
            </a:r>
            <a:r>
              <a:rPr lang="de-DE" sz="2250" dirty="0">
                <a:solidFill>
                  <a:schemeClr val="bg1"/>
                </a:solidFill>
              </a:rPr>
              <a:t>W</a:t>
            </a:r>
            <a:r>
              <a:rPr lang="de-DE" sz="2250" b="0" i="0" dirty="0">
                <a:solidFill>
                  <a:schemeClr val="bg1"/>
                </a:solidFill>
                <a:effectLst/>
              </a:rPr>
              <a:t>ir sind der Meinung, dass DigComp eine umfassende Beschreibung der Kenntnisse, Fähigkeiten und Einstellungen bietet, die Menschen lernen müssen, um digital bereit zu sein!</a:t>
            </a:r>
          </a:p>
          <a:p>
            <a:endParaRPr lang="en-US" sz="2250" dirty="0">
              <a:solidFill>
                <a:schemeClr val="bg1"/>
              </a:solidFill>
            </a:endParaRPr>
          </a:p>
          <a:p>
            <a:r>
              <a:rPr lang="de-DE" sz="2250" dirty="0">
                <a:solidFill>
                  <a:schemeClr val="bg1"/>
                </a:solidFill>
              </a:rPr>
              <a:t>Wie wäre es, wenn Du diese Bewertung noch einmal durchführst, um zu überprüfen, ob sich Deine digitalen Kompetenzen verbessert haben?</a:t>
            </a:r>
            <a:endParaRPr lang="en-IE" sz="2250" dirty="0">
              <a:solidFill>
                <a:schemeClr val="bg1"/>
              </a:solidFill>
            </a:endParaRPr>
          </a:p>
        </p:txBody>
      </p:sp>
      <p:sp>
        <p:nvSpPr>
          <p:cNvPr id="15" name="Arrow: Right 14">
            <a:extLst>
              <a:ext uri="{FF2B5EF4-FFF2-40B4-BE49-F238E27FC236}">
                <a16:creationId xmlns:a16="http://schemas.microsoft.com/office/drawing/2014/main" id="{010B4B22-5598-41BE-9B35-ADAFB68AD960}"/>
              </a:ext>
            </a:extLst>
          </p:cNvPr>
          <p:cNvSpPr/>
          <p:nvPr/>
        </p:nvSpPr>
        <p:spPr>
          <a:xfrm rot="16200000">
            <a:off x="8517466" y="4792133"/>
            <a:ext cx="668867" cy="414867"/>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6" name="TextBox 15">
            <a:extLst>
              <a:ext uri="{FF2B5EF4-FFF2-40B4-BE49-F238E27FC236}">
                <a16:creationId xmlns:a16="http://schemas.microsoft.com/office/drawing/2014/main" id="{13B29E00-6F98-430C-A882-04292D46A20B}"/>
              </a:ext>
            </a:extLst>
          </p:cNvPr>
          <p:cNvSpPr txBox="1"/>
          <p:nvPr/>
        </p:nvSpPr>
        <p:spPr>
          <a:xfrm>
            <a:off x="7502811" y="5339265"/>
            <a:ext cx="3499741" cy="369332"/>
          </a:xfrm>
          <a:prstGeom prst="rect">
            <a:avLst/>
          </a:prstGeom>
          <a:noFill/>
        </p:spPr>
        <p:txBody>
          <a:bodyPr wrap="none" rtlCol="0">
            <a:spAutoFit/>
          </a:bodyPr>
          <a:lstStyle/>
          <a:p>
            <a:r>
              <a:rPr lang="de-DE" b="1" dirty="0">
                <a:solidFill>
                  <a:schemeClr val="bg1"/>
                </a:solidFill>
              </a:rPr>
              <a:t>STRG+Klick</a:t>
            </a:r>
            <a:r>
              <a:rPr lang="de-DE" dirty="0">
                <a:solidFill>
                  <a:schemeClr val="bg1"/>
                </a:solidFill>
              </a:rPr>
              <a:t>, um dem Link zu folgen</a:t>
            </a:r>
          </a:p>
        </p:txBody>
      </p:sp>
    </p:spTree>
    <p:extLst>
      <p:ext uri="{BB962C8B-B14F-4D97-AF65-F5344CB8AC3E}">
        <p14:creationId xmlns:p14="http://schemas.microsoft.com/office/powerpoint/2010/main" val="28013561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651485-502E-4ECF-9403-EE7236D133A4}"/>
              </a:ext>
            </a:extLst>
          </p:cNvPr>
          <p:cNvSpPr>
            <a:spLocks noGrp="1"/>
          </p:cNvSpPr>
          <p:nvPr>
            <p:ph type="body" sz="quarter" idx="13"/>
          </p:nvPr>
        </p:nvSpPr>
        <p:spPr>
          <a:xfrm>
            <a:off x="856589" y="997503"/>
            <a:ext cx="10548289" cy="4493975"/>
          </a:xfrm>
        </p:spPr>
        <p:txBody>
          <a:bodyPr/>
          <a:lstStyle/>
          <a:p>
            <a:r>
              <a:rPr lang="de-DE" dirty="0"/>
              <a:t>Wie Du siehst, ist es für die Suche nach Informationen und das Erlernen digitaler Fertigkeiten von entscheidender Bedeutung, dass Du Dich befähigt fühlst.</a:t>
            </a:r>
          </a:p>
          <a:p>
            <a:r>
              <a:rPr lang="de-DE" dirty="0"/>
              <a:t>Deshalb kannst Du Dich mit anderen Frauen mit ähnlichen Motiven zusammentun und gemeinsam handeln, um ein noch höheres Qualitätsniveau bei der Nutzung digitaler Technologien zu erreichen.</a:t>
            </a:r>
          </a:p>
          <a:p>
            <a:endParaRPr lang="de-DE" dirty="0"/>
          </a:p>
          <a:p>
            <a:r>
              <a:rPr lang="de-DE" dirty="0"/>
              <a:t>Lass Dich vom nächsten Beispiel inspirieren.</a:t>
            </a:r>
            <a:endParaRPr lang="en-US" dirty="0"/>
          </a:p>
        </p:txBody>
      </p:sp>
    </p:spTree>
    <p:extLst>
      <p:ext uri="{BB962C8B-B14F-4D97-AF65-F5344CB8AC3E}">
        <p14:creationId xmlns:p14="http://schemas.microsoft.com/office/powerpoint/2010/main" val="3131143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1C7BFA-48EC-4C9A-8997-6BE63BD3D8E4}"/>
              </a:ext>
            </a:extLst>
          </p:cNvPr>
          <p:cNvSpPr>
            <a:spLocks noGrp="1"/>
          </p:cNvSpPr>
          <p:nvPr>
            <p:ph type="body" sz="quarter" idx="13"/>
          </p:nvPr>
        </p:nvSpPr>
        <p:spPr>
          <a:xfrm>
            <a:off x="1506227" y="98686"/>
            <a:ext cx="10600546" cy="953429"/>
          </a:xfrm>
        </p:spPr>
        <p:txBody>
          <a:bodyPr vert="horz" lIns="91440" tIns="45720" rIns="91440" bIns="45720" rtlCol="0" anchor="t">
            <a:normAutofit/>
          </a:bodyPr>
          <a:lstStyle/>
          <a:p>
            <a:r>
              <a:rPr lang="de-DE" dirty="0"/>
              <a:t>Wozu brauchen wir Technologie? Erkunde 8 Bereiche</a:t>
            </a:r>
          </a:p>
          <a:p>
            <a:endParaRPr lang="en-US" dirty="0"/>
          </a:p>
        </p:txBody>
      </p:sp>
      <p:sp>
        <p:nvSpPr>
          <p:cNvPr id="3" name="Text Placeholder 2">
            <a:extLst>
              <a:ext uri="{FF2B5EF4-FFF2-40B4-BE49-F238E27FC236}">
                <a16:creationId xmlns:a16="http://schemas.microsoft.com/office/drawing/2014/main" id="{80E883EA-968D-4582-A83D-E49341EC50BE}"/>
              </a:ext>
            </a:extLst>
          </p:cNvPr>
          <p:cNvSpPr>
            <a:spLocks noGrp="1"/>
          </p:cNvSpPr>
          <p:nvPr>
            <p:ph type="body" sz="quarter" idx="14"/>
          </p:nvPr>
        </p:nvSpPr>
        <p:spPr>
          <a:xfrm>
            <a:off x="812647" y="796503"/>
            <a:ext cx="11177439" cy="5264993"/>
          </a:xfrm>
        </p:spPr>
        <p:txBody>
          <a:bodyPr/>
          <a:lstStyle/>
          <a:p>
            <a:r>
              <a:rPr lang="de-DE" sz="2200" b="1" i="0" dirty="0">
                <a:solidFill>
                  <a:srgbClr val="00ACA7"/>
                </a:solidFill>
                <a:effectLst/>
              </a:rPr>
              <a:t>1. Ermöglicht Blended Learning</a:t>
            </a:r>
          </a:p>
          <a:p>
            <a:r>
              <a:rPr lang="de-DE" sz="2200" dirty="0">
                <a:solidFill>
                  <a:schemeClr val="tx1"/>
                </a:solidFill>
              </a:rPr>
              <a:t>Beim Blended Learning lernt man online und in einem Kursraum. Wenn man online lernt, kann man selbst entscheiden wie schnell und wann man lernt. Wenn man im Kursraum lernt, wird der Unterricht von einer Lehrperson geleitet. Beide Unterrichts-Formen ergänzen sich. Sie schaffen eine integrierte Lernumgebung. </a:t>
            </a:r>
            <a:endParaRPr lang="de-DE" sz="2200" i="0" dirty="0">
              <a:solidFill>
                <a:schemeClr val="tx1"/>
              </a:solidFill>
              <a:effectLst/>
            </a:endParaRPr>
          </a:p>
          <a:p>
            <a:r>
              <a:rPr lang="hr-BA" sz="2200" b="1" dirty="0">
                <a:solidFill>
                  <a:srgbClr val="00ACA7"/>
                </a:solidFill>
              </a:rPr>
              <a:t>2. </a:t>
            </a:r>
            <a:r>
              <a:rPr lang="de-DE" sz="2200" b="1" i="0" dirty="0">
                <a:solidFill>
                  <a:srgbClr val="00ACA7"/>
                </a:solidFill>
                <a:effectLst/>
              </a:rPr>
              <a:t>Hilft, die </a:t>
            </a:r>
            <a:r>
              <a:rPr lang="de-DE" sz="2200" b="1" dirty="0">
                <a:solidFill>
                  <a:srgbClr val="00ACA7"/>
                </a:solidFill>
              </a:rPr>
              <a:t>Lernenden</a:t>
            </a:r>
            <a:r>
              <a:rPr lang="de-DE" sz="2200" b="1" i="0" dirty="0">
                <a:solidFill>
                  <a:srgbClr val="00ACA7"/>
                </a:solidFill>
                <a:effectLst/>
              </a:rPr>
              <a:t> mit der realen Welt zu verbinden</a:t>
            </a:r>
            <a:endParaRPr lang="en-US" sz="2200" b="1" i="0" dirty="0">
              <a:solidFill>
                <a:srgbClr val="00ACA7"/>
              </a:solidFill>
              <a:effectLst/>
            </a:endParaRPr>
          </a:p>
          <a:p>
            <a:r>
              <a:rPr lang="de-DE" sz="2200" dirty="0">
                <a:solidFill>
                  <a:schemeClr val="tx1"/>
                </a:solidFill>
              </a:rPr>
              <a:t>Durch die Technologien haben Lehrkräfte die Möglichkeit den Lehrplan mit der realen Welt zu verbinden. Lehrkräfte können zum Beispiel in einem Geschichts-Unterricht mit den Lernenden online durch ein Museum gehen.</a:t>
            </a:r>
          </a:p>
          <a:p>
            <a:r>
              <a:rPr lang="hr-BA" sz="2200" b="1" dirty="0">
                <a:solidFill>
                  <a:srgbClr val="00ACA7"/>
                </a:solidFill>
              </a:rPr>
              <a:t>3</a:t>
            </a:r>
            <a:r>
              <a:rPr lang="en-US" sz="2200" b="1" i="0" dirty="0">
                <a:solidFill>
                  <a:srgbClr val="00ACA7"/>
                </a:solidFill>
                <a:effectLst/>
              </a:rPr>
              <a:t>. </a:t>
            </a:r>
            <a:r>
              <a:rPr lang="de-DE" sz="2200" b="1" i="0" dirty="0">
                <a:solidFill>
                  <a:srgbClr val="00ACA7"/>
                </a:solidFill>
                <a:effectLst/>
              </a:rPr>
              <a:t>Vorbereitung der Lernenden auf die </a:t>
            </a:r>
            <a:r>
              <a:rPr lang="de-DE" sz="2200" b="1" dirty="0">
                <a:solidFill>
                  <a:srgbClr val="00ACA7"/>
                </a:solidFill>
              </a:rPr>
              <a:t>Arbeitswelt</a:t>
            </a:r>
          </a:p>
          <a:p>
            <a:r>
              <a:rPr lang="de-DE" sz="2200" dirty="0">
                <a:solidFill>
                  <a:schemeClr val="tx1"/>
                </a:solidFill>
              </a:rPr>
              <a:t>Lernende sollten bestimmte technische Hilfsmittel benutzen können um erfolgreich zu sein. Technische Hilfsmittel sind elektronische Kalender, Webseiten, Telefonkonferenzen, elektronische Whiteboards und Weitere. Wenn diese Technologien im regulären Lehrplan verwendet werden, werden Lernende gut auf das Berufsleben vorbereitet.</a:t>
            </a:r>
            <a:endParaRPr lang="en-US" sz="2200" i="0" dirty="0">
              <a:solidFill>
                <a:schemeClr val="tx1"/>
              </a:solidFill>
              <a:effectLst/>
            </a:endParaRPr>
          </a:p>
        </p:txBody>
      </p:sp>
      <p:sp>
        <p:nvSpPr>
          <p:cNvPr id="7" name="TextBox 6">
            <a:extLst>
              <a:ext uri="{FF2B5EF4-FFF2-40B4-BE49-F238E27FC236}">
                <a16:creationId xmlns:a16="http://schemas.microsoft.com/office/drawing/2014/main" id="{F7CC65E8-3B8F-4068-8438-5F6311EEF02B}"/>
              </a:ext>
            </a:extLst>
          </p:cNvPr>
          <p:cNvSpPr txBox="1"/>
          <p:nvPr/>
        </p:nvSpPr>
        <p:spPr>
          <a:xfrm>
            <a:off x="7513163" y="6414050"/>
            <a:ext cx="4678837" cy="430887"/>
          </a:xfrm>
          <a:prstGeom prst="rect">
            <a:avLst/>
          </a:prstGeom>
          <a:noFill/>
        </p:spPr>
        <p:txBody>
          <a:bodyPr wrap="square" rtlCol="0">
            <a:spAutoFit/>
          </a:bodyPr>
          <a:lstStyle/>
          <a:p>
            <a:r>
              <a:rPr lang="de-DE" sz="1100" b="0" i="0" dirty="0">
                <a:solidFill>
                  <a:schemeClr val="bg2">
                    <a:lumMod val="25000"/>
                  </a:schemeClr>
                </a:solidFill>
                <a:effectLst/>
              </a:rPr>
              <a:t>QUELLE</a:t>
            </a:r>
            <a:r>
              <a:rPr lang="hr-BA" sz="1100" b="0" i="0" dirty="0">
                <a:solidFill>
                  <a:schemeClr val="bg2">
                    <a:lumMod val="25000"/>
                  </a:schemeClr>
                </a:solidFill>
                <a:effectLst/>
              </a:rPr>
              <a:t>: </a:t>
            </a:r>
            <a:r>
              <a:rPr lang="en-US" sz="1100" b="0" i="0" dirty="0">
                <a:solidFill>
                  <a:schemeClr val="bg2">
                    <a:lumMod val="25000"/>
                  </a:schemeClr>
                </a:solidFill>
                <a:effectLst/>
              </a:rPr>
              <a:t>https://explorance.com/blog/7-reasons-students-need-technology-classroom/</a:t>
            </a:r>
            <a:endParaRPr lang="en-IE" sz="1100" dirty="0"/>
          </a:p>
        </p:txBody>
      </p:sp>
    </p:spTree>
    <p:extLst>
      <p:ext uri="{BB962C8B-B14F-4D97-AF65-F5344CB8AC3E}">
        <p14:creationId xmlns:p14="http://schemas.microsoft.com/office/powerpoint/2010/main" val="24753889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0947DF-D249-4507-99AB-7F89FE711710}"/>
              </a:ext>
            </a:extLst>
          </p:cNvPr>
          <p:cNvSpPr>
            <a:spLocks noGrp="1"/>
          </p:cNvSpPr>
          <p:nvPr>
            <p:ph type="body" sz="quarter" idx="15"/>
          </p:nvPr>
        </p:nvSpPr>
        <p:spPr>
          <a:xfrm>
            <a:off x="3175537" y="722727"/>
            <a:ext cx="8607160" cy="1346703"/>
          </a:xfrm>
        </p:spPr>
        <p:txBody>
          <a:bodyPr>
            <a:normAutofit/>
          </a:bodyPr>
          <a:lstStyle/>
          <a:p>
            <a:r>
              <a:rPr lang="de-DE" sz="3600" b="1" dirty="0"/>
              <a:t>Frauen</a:t>
            </a:r>
            <a:r>
              <a:rPr lang="hr-BA" sz="3600" b="1" dirty="0"/>
              <a:t> </a:t>
            </a:r>
            <a:r>
              <a:rPr lang="de-DE" sz="3600" b="1" dirty="0"/>
              <a:t>Computer</a:t>
            </a:r>
            <a:r>
              <a:rPr lang="hr-BA" sz="3600" b="1" dirty="0"/>
              <a:t> </a:t>
            </a:r>
            <a:r>
              <a:rPr lang="de-DE" sz="3600" b="1" dirty="0"/>
              <a:t>Zentrum</a:t>
            </a:r>
            <a:r>
              <a:rPr lang="hr-BA" sz="3600" b="1" dirty="0"/>
              <a:t> </a:t>
            </a:r>
            <a:r>
              <a:rPr lang="de-DE" sz="3600" b="1" dirty="0"/>
              <a:t>Berlin e.V. </a:t>
            </a:r>
          </a:p>
          <a:p>
            <a:r>
              <a:rPr lang="de-DE" sz="2400" dirty="0"/>
              <a:t>Digitale Befähigung – Medienkompetenz für weibliche Geflüchtete</a:t>
            </a:r>
          </a:p>
          <a:p>
            <a:endParaRPr lang="hr-BA" sz="2400" dirty="0"/>
          </a:p>
        </p:txBody>
      </p:sp>
      <p:pic>
        <p:nvPicPr>
          <p:cNvPr id="4" name="Grafik 3"/>
          <p:cNvPicPr>
            <a:picLocks noChangeAspect="1"/>
          </p:cNvPicPr>
          <p:nvPr/>
        </p:nvPicPr>
        <p:blipFill>
          <a:blip r:embed="rId2"/>
          <a:stretch>
            <a:fillRect/>
          </a:stretch>
        </p:blipFill>
        <p:spPr>
          <a:xfrm>
            <a:off x="4214989" y="2239609"/>
            <a:ext cx="4191000" cy="4162425"/>
          </a:xfrm>
          <a:prstGeom prst="rect">
            <a:avLst/>
          </a:prstGeom>
        </p:spPr>
      </p:pic>
      <p:sp>
        <p:nvSpPr>
          <p:cNvPr id="5" name="TextBox 4">
            <a:extLst>
              <a:ext uri="{FF2B5EF4-FFF2-40B4-BE49-F238E27FC236}">
                <a16:creationId xmlns:a16="http://schemas.microsoft.com/office/drawing/2014/main" id="{A079B044-C146-4D3E-A35E-F807A36D41A7}"/>
              </a:ext>
            </a:extLst>
          </p:cNvPr>
          <p:cNvSpPr txBox="1"/>
          <p:nvPr/>
        </p:nvSpPr>
        <p:spPr>
          <a:xfrm>
            <a:off x="577019" y="534797"/>
            <a:ext cx="1955165" cy="1446550"/>
          </a:xfrm>
          <a:prstGeom prst="rect">
            <a:avLst/>
          </a:prstGeom>
          <a:noFill/>
        </p:spPr>
        <p:txBody>
          <a:bodyPr wrap="square">
            <a:spAutoFit/>
          </a:bodyPr>
          <a:lstStyle/>
          <a:p>
            <a:r>
              <a:rPr lang="de-DE" sz="4400" b="1" dirty="0">
                <a:solidFill>
                  <a:schemeClr val="bg1">
                    <a:lumMod val="50000"/>
                  </a:schemeClr>
                </a:solidFill>
              </a:rPr>
              <a:t>FALL-</a:t>
            </a:r>
            <a:br>
              <a:rPr lang="de-DE" sz="4400" b="1" dirty="0">
                <a:solidFill>
                  <a:schemeClr val="bg1">
                    <a:lumMod val="50000"/>
                  </a:schemeClr>
                </a:solidFill>
              </a:rPr>
            </a:br>
            <a:r>
              <a:rPr lang="de-DE" sz="4400" b="1" dirty="0">
                <a:solidFill>
                  <a:schemeClr val="bg1">
                    <a:lumMod val="50000"/>
                  </a:schemeClr>
                </a:solidFill>
              </a:rPr>
              <a:t>STUDIE</a:t>
            </a:r>
            <a:endParaRPr lang="en-US" sz="4400" b="1" dirty="0">
              <a:solidFill>
                <a:schemeClr val="bg1">
                  <a:lumMod val="50000"/>
                </a:schemeClr>
              </a:solidFill>
            </a:endParaRPr>
          </a:p>
        </p:txBody>
      </p:sp>
      <p:sp>
        <p:nvSpPr>
          <p:cNvPr id="7" name="TextBox 6">
            <a:extLst>
              <a:ext uri="{FF2B5EF4-FFF2-40B4-BE49-F238E27FC236}">
                <a16:creationId xmlns:a16="http://schemas.microsoft.com/office/drawing/2014/main" id="{C3D1F5EE-6EAE-4441-B26A-90721B382A9C}"/>
              </a:ext>
            </a:extLst>
          </p:cNvPr>
          <p:cNvSpPr txBox="1"/>
          <p:nvPr/>
        </p:nvSpPr>
        <p:spPr>
          <a:xfrm>
            <a:off x="8997386" y="4149999"/>
            <a:ext cx="2155371" cy="523220"/>
          </a:xfrm>
          <a:prstGeom prst="rect">
            <a:avLst/>
          </a:prstGeom>
          <a:noFill/>
        </p:spPr>
        <p:txBody>
          <a:bodyPr wrap="square">
            <a:spAutoFit/>
          </a:bodyPr>
          <a:lstStyle/>
          <a:p>
            <a:r>
              <a:rPr lang="hr-BA" sz="2800" dirty="0">
                <a:solidFill>
                  <a:schemeClr val="bg2">
                    <a:lumMod val="50000"/>
                  </a:schemeClr>
                </a:solidFill>
                <a:hlinkClick r:id="rId3"/>
              </a:rPr>
              <a:t>www.fczb.de</a:t>
            </a:r>
            <a:r>
              <a:rPr lang="hr-BA" sz="2800" dirty="0">
                <a:solidFill>
                  <a:schemeClr val="bg2">
                    <a:lumMod val="50000"/>
                  </a:schemeClr>
                </a:solidFill>
              </a:rPr>
              <a:t> </a:t>
            </a:r>
            <a:endParaRPr lang="en-US" sz="2800" dirty="0"/>
          </a:p>
        </p:txBody>
      </p:sp>
    </p:spTree>
    <p:extLst>
      <p:ext uri="{BB962C8B-B14F-4D97-AF65-F5344CB8AC3E}">
        <p14:creationId xmlns:p14="http://schemas.microsoft.com/office/powerpoint/2010/main" val="29792457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CE3C01-1E3B-4027-AC2C-1F60DD5F4BB6}"/>
              </a:ext>
            </a:extLst>
          </p:cNvPr>
          <p:cNvSpPr>
            <a:spLocks noGrp="1"/>
          </p:cNvSpPr>
          <p:nvPr>
            <p:ph type="body" sz="quarter" idx="20"/>
          </p:nvPr>
        </p:nvSpPr>
        <p:spPr/>
        <p:txBody>
          <a:bodyPr/>
          <a:lstStyle/>
          <a:p>
            <a:r>
              <a:rPr lang="de-DE" dirty="0"/>
              <a:t>FCZB konzentriert sich auf die Unterstützung von Frauen in ihrer Entwicklung zu selbstbewussten Teilnehmerinnen auf dem Arbeitsmarkt. </a:t>
            </a:r>
          </a:p>
          <a:p>
            <a:endParaRPr lang="de-DE" dirty="0"/>
          </a:p>
          <a:p>
            <a:r>
              <a:rPr lang="de-DE" dirty="0"/>
              <a:t>Außerdem bietet es Sprachunterricht an und fördert Frauen dabei, sich in der digitalen Welt unabhängig zu bewegen. </a:t>
            </a:r>
          </a:p>
          <a:p>
            <a:endParaRPr lang="de-DE" dirty="0"/>
          </a:p>
          <a:p>
            <a:endParaRPr lang="hr-BA" dirty="0"/>
          </a:p>
        </p:txBody>
      </p:sp>
      <p:sp>
        <p:nvSpPr>
          <p:cNvPr id="3" name="Text Placeholder 2">
            <a:extLst>
              <a:ext uri="{FF2B5EF4-FFF2-40B4-BE49-F238E27FC236}">
                <a16:creationId xmlns:a16="http://schemas.microsoft.com/office/drawing/2014/main" id="{042D802D-0142-4B47-AB2F-ECC0B8008DD4}"/>
              </a:ext>
            </a:extLst>
          </p:cNvPr>
          <p:cNvSpPr>
            <a:spLocks noGrp="1"/>
          </p:cNvSpPr>
          <p:nvPr>
            <p:ph type="body" sz="quarter" idx="22"/>
          </p:nvPr>
        </p:nvSpPr>
        <p:spPr>
          <a:xfrm>
            <a:off x="5905664" y="602782"/>
            <a:ext cx="5770233" cy="1106067"/>
          </a:xfrm>
        </p:spPr>
        <p:txBody>
          <a:bodyPr>
            <a:normAutofit fontScale="85000" lnSpcReduction="20000"/>
          </a:bodyPr>
          <a:lstStyle/>
          <a:p>
            <a:r>
              <a:rPr lang="de-DE" dirty="0"/>
              <a:t>Digitale Befähigung – Medienkompetenz für weibliche Geflüchtete</a:t>
            </a:r>
          </a:p>
        </p:txBody>
      </p:sp>
      <p:sp>
        <p:nvSpPr>
          <p:cNvPr id="4" name="Text Placeholder 3">
            <a:extLst>
              <a:ext uri="{FF2B5EF4-FFF2-40B4-BE49-F238E27FC236}">
                <a16:creationId xmlns:a16="http://schemas.microsoft.com/office/drawing/2014/main" id="{0247EDB6-AE75-466B-ADAD-27916B5CA675}"/>
              </a:ext>
            </a:extLst>
          </p:cNvPr>
          <p:cNvSpPr>
            <a:spLocks noGrp="1"/>
          </p:cNvSpPr>
          <p:nvPr>
            <p:ph type="body" sz="quarter" idx="23"/>
          </p:nvPr>
        </p:nvSpPr>
        <p:spPr/>
        <p:txBody>
          <a:bodyPr>
            <a:normAutofit lnSpcReduction="10000"/>
          </a:bodyPr>
          <a:lstStyle/>
          <a:p>
            <a:r>
              <a:rPr lang="de-DE" sz="2800" dirty="0"/>
              <a:t>Das Projekt "Digital Empowerment" zielt darauf ab, Frauen zu befähigen, digitale und sprachliche Kompetenzen zu erwerben, um ihren beruflichen Erfolg zu fördern.</a:t>
            </a:r>
          </a:p>
        </p:txBody>
      </p:sp>
      <p:sp>
        <p:nvSpPr>
          <p:cNvPr id="7" name="TextBox 6">
            <a:extLst>
              <a:ext uri="{FF2B5EF4-FFF2-40B4-BE49-F238E27FC236}">
                <a16:creationId xmlns:a16="http://schemas.microsoft.com/office/drawing/2014/main" id="{6E221DD7-B821-4A1A-8FA3-CBD7805C7621}"/>
              </a:ext>
            </a:extLst>
          </p:cNvPr>
          <p:cNvSpPr txBox="1"/>
          <p:nvPr/>
        </p:nvSpPr>
        <p:spPr>
          <a:xfrm>
            <a:off x="8152322" y="6596391"/>
            <a:ext cx="4150889" cy="261609"/>
          </a:xfrm>
          <a:prstGeom prst="rect">
            <a:avLst/>
          </a:prstGeom>
          <a:noFill/>
        </p:spPr>
        <p:txBody>
          <a:bodyPr wrap="square">
            <a:spAutoFit/>
          </a:bodyPr>
          <a:lstStyle/>
          <a:p>
            <a:r>
              <a:rPr lang="de-DE" sz="1100" dirty="0">
                <a:solidFill>
                  <a:schemeClr val="bg2">
                    <a:lumMod val="50000"/>
                  </a:schemeClr>
                </a:solidFill>
              </a:rPr>
              <a:t>QUELLE</a:t>
            </a:r>
            <a:r>
              <a:rPr lang="hr-BA" sz="1100" dirty="0">
                <a:solidFill>
                  <a:schemeClr val="bg2">
                    <a:lumMod val="50000"/>
                  </a:schemeClr>
                </a:solidFill>
              </a:rPr>
              <a:t>: https://www.fczb.de/weiterbildung/digital-empowerment/</a:t>
            </a:r>
            <a:endParaRPr lang="en-US" sz="1100" dirty="0">
              <a:solidFill>
                <a:schemeClr val="bg2">
                  <a:lumMod val="50000"/>
                </a:schemeClr>
              </a:solidFill>
            </a:endParaRPr>
          </a:p>
        </p:txBody>
      </p:sp>
    </p:spTree>
    <p:extLst>
      <p:ext uri="{BB962C8B-B14F-4D97-AF65-F5344CB8AC3E}">
        <p14:creationId xmlns:p14="http://schemas.microsoft.com/office/powerpoint/2010/main" val="8332032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C4ED51-865E-DE43-962F-970393711B3E}"/>
              </a:ext>
            </a:extLst>
          </p:cNvPr>
          <p:cNvSpPr>
            <a:spLocks noGrp="1"/>
          </p:cNvSpPr>
          <p:nvPr>
            <p:ph type="body" sz="quarter" idx="13"/>
          </p:nvPr>
        </p:nvSpPr>
        <p:spPr/>
        <p:txBody>
          <a:bodyPr/>
          <a:lstStyle/>
          <a:p>
            <a:r>
              <a:rPr lang="de-DE" dirty="0"/>
              <a:t>Schlussfolgerungen zu diesem Modul</a:t>
            </a:r>
            <a:endParaRPr lang="en-US" dirty="0"/>
          </a:p>
        </p:txBody>
      </p:sp>
      <p:sp>
        <p:nvSpPr>
          <p:cNvPr id="3" name="Text Placeholder 2">
            <a:extLst>
              <a:ext uri="{FF2B5EF4-FFF2-40B4-BE49-F238E27FC236}">
                <a16:creationId xmlns:a16="http://schemas.microsoft.com/office/drawing/2014/main" id="{52C1F4D1-F946-3249-892E-E2727FBB3B79}"/>
              </a:ext>
            </a:extLst>
          </p:cNvPr>
          <p:cNvSpPr>
            <a:spLocks noGrp="1"/>
          </p:cNvSpPr>
          <p:nvPr>
            <p:ph type="body" sz="quarter" idx="14"/>
          </p:nvPr>
        </p:nvSpPr>
        <p:spPr>
          <a:xfrm>
            <a:off x="1100086" y="1398007"/>
            <a:ext cx="10587038" cy="4708530"/>
          </a:xfrm>
        </p:spPr>
        <p:txBody>
          <a:bodyPr/>
          <a:lstStyle/>
          <a:p>
            <a:pPr marL="342900" indent="-342900">
              <a:buFont typeface="Wingdings" panose="05000000000000000000" pitchFamily="2" charset="2"/>
              <a:buChar char="ü"/>
            </a:pPr>
            <a:r>
              <a:rPr lang="de-DE" dirty="0"/>
              <a:t>Das Verständnis der Frage "Wozu brauchen wir die Technologie?" ist das wichtigste Wissen, an das wir uns halten können, wenn Probleme mit der Technologie auftreten. </a:t>
            </a:r>
          </a:p>
          <a:p>
            <a:pPr marL="342900" indent="-342900">
              <a:buFont typeface="Wingdings" panose="05000000000000000000" pitchFamily="2" charset="2"/>
              <a:buChar char="ü"/>
            </a:pPr>
            <a:r>
              <a:rPr lang="de-DE" dirty="0"/>
              <a:t>Technische Probleme treten auf - das ist eine Tatsache. Es ist wichtig zu Wissen, wie man sie löst. Noch wichtiger ist es aber zu wissen, wen man um Hilfe bitten kann. Schließ Dich also mit anderen zusammen und teile Deine Probleme mit.</a:t>
            </a:r>
          </a:p>
          <a:p>
            <a:pPr marL="342900" indent="-342900">
              <a:buFont typeface="Wingdings" panose="05000000000000000000" pitchFamily="2" charset="2"/>
              <a:buChar char="ü"/>
            </a:pPr>
            <a:r>
              <a:rPr lang="de-DE" dirty="0"/>
              <a:t>Verpasse als Lernende nicht die Gelegenheit, Technologie kreativ zu nutzen. Das wird Deine Arbeit beschleunigen und Dir helfen, Dich von anderen abzuheben. Die beiden wichtigsten Bereiche, auf die Du Deine technische Kreativität konzentrieren solltest, sind: Lernen und das Veröffentlichen Deiner Meinungen und Erkenntnisse!</a:t>
            </a:r>
          </a:p>
          <a:p>
            <a:pPr marL="342900" indent="-342900">
              <a:buFont typeface="Wingdings" panose="05000000000000000000" pitchFamily="2" charset="2"/>
              <a:buChar char="ü"/>
            </a:pPr>
            <a:r>
              <a:rPr lang="de-DE" dirty="0"/>
              <a:t>Es ist immer eine gute Idee, die eigenen digitalen Lücken und die Deines Umfelds zu überprüfen. Das hilft bei der Festlegung Deiner digitalen Entwicklungsziele.</a:t>
            </a:r>
            <a:endParaRPr lang="en-US" dirty="0"/>
          </a:p>
        </p:txBody>
      </p:sp>
    </p:spTree>
    <p:extLst>
      <p:ext uri="{BB962C8B-B14F-4D97-AF65-F5344CB8AC3E}">
        <p14:creationId xmlns:p14="http://schemas.microsoft.com/office/powerpoint/2010/main" val="41114288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8B4524A-D4B9-DF42-84C1-8A9256B506AD}"/>
              </a:ext>
            </a:extLst>
          </p:cNvPr>
          <p:cNvSpPr>
            <a:spLocks noGrp="1"/>
          </p:cNvSpPr>
          <p:nvPr>
            <p:ph type="body" sz="quarter" idx="17"/>
          </p:nvPr>
        </p:nvSpPr>
        <p:spPr>
          <a:xfrm>
            <a:off x="3784617" y="3792836"/>
            <a:ext cx="5769929" cy="1954821"/>
          </a:xfrm>
        </p:spPr>
        <p:txBody>
          <a:bodyPr>
            <a:normAutofit/>
          </a:bodyPr>
          <a:lstStyle/>
          <a:p>
            <a:r>
              <a:rPr lang="en-US" sz="4800" dirty="0">
                <a:solidFill>
                  <a:srgbClr val="00ACA7"/>
                </a:solidFill>
                <a:hlinkClick r:id="rId2">
                  <a:extLst>
                    <a:ext uri="{A12FA001-AC4F-418D-AE19-62706E023703}">
                      <ahyp:hlinkClr xmlns:ahyp="http://schemas.microsoft.com/office/drawing/2018/hyperlinkcolor" val="tx"/>
                    </a:ext>
                  </a:extLst>
                </a:hlinkClick>
              </a:rPr>
              <a:t>www.includeher.eu</a:t>
            </a:r>
            <a:r>
              <a:rPr lang="hr-BA" sz="4800" dirty="0">
                <a:solidFill>
                  <a:srgbClr val="00ACA7"/>
                </a:solidFill>
              </a:rPr>
              <a:t> </a:t>
            </a:r>
            <a:endParaRPr lang="en-US" sz="4800" dirty="0">
              <a:solidFill>
                <a:srgbClr val="00ACA7"/>
              </a:solidFill>
            </a:endParaRPr>
          </a:p>
        </p:txBody>
      </p:sp>
      <p:sp>
        <p:nvSpPr>
          <p:cNvPr id="6" name="Text Placeholder 5">
            <a:extLst>
              <a:ext uri="{FF2B5EF4-FFF2-40B4-BE49-F238E27FC236}">
                <a16:creationId xmlns:a16="http://schemas.microsoft.com/office/drawing/2014/main" id="{42BE31EC-1A57-1247-B274-4FC966E1D582}"/>
              </a:ext>
            </a:extLst>
          </p:cNvPr>
          <p:cNvSpPr>
            <a:spLocks noGrp="1"/>
          </p:cNvSpPr>
          <p:nvPr>
            <p:ph type="body" sz="quarter" idx="20"/>
          </p:nvPr>
        </p:nvSpPr>
        <p:spPr>
          <a:xfrm>
            <a:off x="167404" y="274320"/>
            <a:ext cx="3195485" cy="3713585"/>
          </a:xfrm>
        </p:spPr>
        <p:txBody>
          <a:bodyPr>
            <a:normAutofit/>
          </a:bodyPr>
          <a:lstStyle/>
          <a:p>
            <a:pPr algn="ctr"/>
            <a:r>
              <a:rPr lang="de-DE" sz="3200" dirty="0"/>
              <a:t>Vielen Dank und herzlichen Glückwunsch zum Abschluss des FINALEN </a:t>
            </a:r>
            <a:br>
              <a:rPr lang="de-DE" sz="3200" dirty="0"/>
            </a:br>
            <a:r>
              <a:rPr lang="de-DE" sz="3200" dirty="0"/>
              <a:t>Modul 5!</a:t>
            </a:r>
            <a:endParaRPr lang="hr-BA" sz="3200" dirty="0"/>
          </a:p>
        </p:txBody>
      </p:sp>
    </p:spTree>
    <p:extLst>
      <p:ext uri="{BB962C8B-B14F-4D97-AF65-F5344CB8AC3E}">
        <p14:creationId xmlns:p14="http://schemas.microsoft.com/office/powerpoint/2010/main" val="2714518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06547895-55DD-4153-A61E-D66399D17E6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79637" y="327000"/>
            <a:ext cx="4583279" cy="3697000"/>
          </a:xfrm>
          <a:prstGeom prst="rect">
            <a:avLst/>
          </a:prstGeom>
        </p:spPr>
      </p:pic>
      <p:sp>
        <p:nvSpPr>
          <p:cNvPr id="2" name="Text Placeholder 1">
            <a:extLst>
              <a:ext uri="{FF2B5EF4-FFF2-40B4-BE49-F238E27FC236}">
                <a16:creationId xmlns:a16="http://schemas.microsoft.com/office/drawing/2014/main" id="{F31C7BFA-48EC-4C9A-8997-6BE63BD3D8E4}"/>
              </a:ext>
            </a:extLst>
          </p:cNvPr>
          <p:cNvSpPr>
            <a:spLocks noGrp="1"/>
          </p:cNvSpPr>
          <p:nvPr>
            <p:ph type="body" sz="quarter" idx="13"/>
          </p:nvPr>
        </p:nvSpPr>
        <p:spPr>
          <a:xfrm>
            <a:off x="1275115" y="298969"/>
            <a:ext cx="10600546" cy="953429"/>
          </a:xfrm>
        </p:spPr>
        <p:txBody>
          <a:bodyPr vert="horz" lIns="91440" tIns="45720" rIns="91440" bIns="45720" rtlCol="0" anchor="t">
            <a:normAutofit/>
          </a:bodyPr>
          <a:lstStyle/>
          <a:p>
            <a:r>
              <a:rPr lang="de-DE" dirty="0"/>
              <a:t>Wozu brauchen wir Technologie? Erkunde 8 Bereiche</a:t>
            </a:r>
          </a:p>
          <a:p>
            <a:endParaRPr lang="en-US" dirty="0">
              <a:cs typeface="Calibri"/>
            </a:endParaRPr>
          </a:p>
          <a:p>
            <a:endParaRPr lang="en-US" dirty="0"/>
          </a:p>
        </p:txBody>
      </p:sp>
      <p:sp>
        <p:nvSpPr>
          <p:cNvPr id="3" name="Text Placeholder 2">
            <a:extLst>
              <a:ext uri="{FF2B5EF4-FFF2-40B4-BE49-F238E27FC236}">
                <a16:creationId xmlns:a16="http://schemas.microsoft.com/office/drawing/2014/main" id="{80E883EA-968D-4582-A83D-E49341EC50BE}"/>
              </a:ext>
            </a:extLst>
          </p:cNvPr>
          <p:cNvSpPr>
            <a:spLocks noGrp="1"/>
          </p:cNvSpPr>
          <p:nvPr>
            <p:ph type="body" sz="quarter" idx="14"/>
          </p:nvPr>
        </p:nvSpPr>
        <p:spPr>
          <a:xfrm>
            <a:off x="561438" y="1252398"/>
            <a:ext cx="7105453" cy="2071996"/>
          </a:xfrm>
        </p:spPr>
        <p:txBody>
          <a:bodyPr vert="horz" lIns="91440" tIns="45720" rIns="91440" bIns="45720" rtlCol="0" anchor="t">
            <a:noAutofit/>
          </a:bodyPr>
          <a:lstStyle/>
          <a:p>
            <a:r>
              <a:rPr lang="hr-BA" b="1" dirty="0">
                <a:solidFill>
                  <a:srgbClr val="00ACA7"/>
                </a:solidFill>
              </a:rPr>
              <a:t>4</a:t>
            </a:r>
            <a:r>
              <a:rPr lang="en-IE" b="1" i="0" dirty="0">
                <a:solidFill>
                  <a:srgbClr val="00ACA7"/>
                </a:solidFill>
                <a:effectLst/>
              </a:rPr>
              <a:t>. </a:t>
            </a:r>
            <a:r>
              <a:rPr lang="de-DE" b="1" i="0" dirty="0">
                <a:solidFill>
                  <a:srgbClr val="00ACA7"/>
                </a:solidFill>
                <a:effectLst/>
              </a:rPr>
              <a:t>Ermutigt zur Zusammenarbeit</a:t>
            </a:r>
            <a:endParaRPr lang="de-DE" dirty="0">
              <a:solidFill>
                <a:srgbClr val="00ACA7"/>
              </a:solidFill>
            </a:endParaRPr>
          </a:p>
          <a:p>
            <a:r>
              <a:rPr lang="de-DE" sz="2200" b="0" i="0" dirty="0">
                <a:solidFill>
                  <a:schemeClr val="bg2">
                    <a:lumMod val="25000"/>
                  </a:schemeClr>
                </a:solidFill>
                <a:effectLst/>
              </a:rPr>
              <a:t>Viele Bildungstools bieten eine Vielzahl von Funktionen, die die Zusammenarbeit fördern. Mit </a:t>
            </a:r>
            <a:r>
              <a:rPr lang="en-US" sz="2200" dirty="0">
                <a:solidFill>
                  <a:schemeClr val="bg2">
                    <a:lumMod val="25000"/>
                  </a:schemeClr>
                </a:solidFill>
                <a:hlinkClick r:id="rId4"/>
              </a:rPr>
              <a:t>Zoom</a:t>
            </a:r>
            <a:r>
              <a:rPr lang="en-US" sz="2200" dirty="0">
                <a:solidFill>
                  <a:schemeClr val="bg2">
                    <a:lumMod val="25000"/>
                  </a:schemeClr>
                </a:solidFill>
              </a:rPr>
              <a:t> </a:t>
            </a:r>
            <a:r>
              <a:rPr lang="de-DE" sz="2200" dirty="0">
                <a:solidFill>
                  <a:schemeClr val="bg2">
                    <a:lumMod val="25000"/>
                  </a:schemeClr>
                </a:solidFill>
              </a:rPr>
              <a:t>können Lernende beispielsweise virtuelle Meetings mit Kolleg*innen von überall auf der Welt abhalten.</a:t>
            </a:r>
          </a:p>
          <a:p>
            <a:endParaRPr lang="en-US" b="0" i="0" dirty="0">
              <a:solidFill>
                <a:schemeClr val="bg2">
                  <a:lumMod val="25000"/>
                </a:schemeClr>
              </a:solidFill>
              <a:effectLst/>
              <a:cs typeface="Calibri"/>
            </a:endParaRPr>
          </a:p>
        </p:txBody>
      </p:sp>
      <p:sp>
        <p:nvSpPr>
          <p:cNvPr id="4" name="TextBox 3">
            <a:extLst>
              <a:ext uri="{FF2B5EF4-FFF2-40B4-BE49-F238E27FC236}">
                <a16:creationId xmlns:a16="http://schemas.microsoft.com/office/drawing/2014/main" id="{18FE8624-07AF-48D5-A681-7EA4DEEFCD69}"/>
              </a:ext>
            </a:extLst>
          </p:cNvPr>
          <p:cNvSpPr txBox="1"/>
          <p:nvPr/>
        </p:nvSpPr>
        <p:spPr>
          <a:xfrm>
            <a:off x="524759" y="6634447"/>
            <a:ext cx="5571241" cy="261610"/>
          </a:xfrm>
          <a:prstGeom prst="rect">
            <a:avLst/>
          </a:prstGeom>
          <a:noFill/>
        </p:spPr>
        <p:txBody>
          <a:bodyPr wrap="square" rtlCol="0">
            <a:spAutoFit/>
          </a:bodyPr>
          <a:lstStyle/>
          <a:p>
            <a:r>
              <a:rPr lang="de-DE" sz="1100" b="0" i="0" dirty="0">
                <a:solidFill>
                  <a:schemeClr val="bg2">
                    <a:lumMod val="25000"/>
                  </a:schemeClr>
                </a:solidFill>
                <a:effectLst/>
              </a:rPr>
              <a:t>QUELLE</a:t>
            </a:r>
            <a:r>
              <a:rPr lang="hr-BA" sz="1100" b="0" i="0" dirty="0">
                <a:solidFill>
                  <a:schemeClr val="bg2">
                    <a:lumMod val="25000"/>
                  </a:schemeClr>
                </a:solidFill>
                <a:effectLst/>
              </a:rPr>
              <a:t>: </a:t>
            </a:r>
            <a:r>
              <a:rPr lang="en-US" sz="1100" b="0" i="0" dirty="0">
                <a:solidFill>
                  <a:schemeClr val="bg2">
                    <a:lumMod val="25000"/>
                  </a:schemeClr>
                </a:solidFill>
                <a:effectLst/>
              </a:rPr>
              <a:t>https://explorance.com/blog/7-reasons-students-need-technology-classroom/</a:t>
            </a:r>
            <a:endParaRPr lang="en-IE" sz="1100" dirty="0"/>
          </a:p>
        </p:txBody>
      </p:sp>
      <p:sp>
        <p:nvSpPr>
          <p:cNvPr id="5" name="TextBox 4">
            <a:extLst>
              <a:ext uri="{FF2B5EF4-FFF2-40B4-BE49-F238E27FC236}">
                <a16:creationId xmlns:a16="http://schemas.microsoft.com/office/drawing/2014/main" id="{58B37C48-A357-44A4-92E3-41CEEED00EEC}"/>
              </a:ext>
            </a:extLst>
          </p:cNvPr>
          <p:cNvSpPr txBox="1"/>
          <p:nvPr/>
        </p:nvSpPr>
        <p:spPr>
          <a:xfrm>
            <a:off x="561438" y="5223436"/>
            <a:ext cx="10785435" cy="1217769"/>
          </a:xfrm>
          <a:prstGeom prst="rect">
            <a:avLst/>
          </a:prstGeom>
          <a:noFill/>
        </p:spPr>
        <p:txBody>
          <a:bodyPr wrap="square" rtlCol="0">
            <a:spAutoFit/>
          </a:bodyPr>
          <a:lstStyle/>
          <a:p>
            <a:pPr lvl="0">
              <a:lnSpc>
                <a:spcPct val="90000"/>
              </a:lnSpc>
              <a:spcBef>
                <a:spcPts val="1000"/>
              </a:spcBef>
              <a:defRPr/>
            </a:pPr>
            <a:r>
              <a:rPr kumimoji="0" lang="hr-BA" sz="2400" b="1" i="0" u="none" strike="noStrike" kern="1200" cap="none" spc="0" normalizeH="0" baseline="0" noProof="0" dirty="0">
                <a:ln>
                  <a:noFill/>
                </a:ln>
                <a:solidFill>
                  <a:srgbClr val="00ACA7"/>
                </a:solidFill>
                <a:effectLst/>
                <a:uLnTx/>
                <a:uFillTx/>
                <a:latin typeface="Calibri" panose="020F0502020204030204"/>
                <a:ea typeface="+mn-ea"/>
                <a:cs typeface="+mn-cs"/>
              </a:rPr>
              <a:t>6</a:t>
            </a:r>
            <a:r>
              <a:rPr kumimoji="0" lang="en-IE" sz="2400" b="1" i="0" u="none" strike="noStrike" kern="1200" cap="none" spc="0" normalizeH="0" baseline="0" noProof="0" dirty="0">
                <a:ln>
                  <a:noFill/>
                </a:ln>
                <a:solidFill>
                  <a:srgbClr val="00ACA7"/>
                </a:solidFill>
                <a:effectLst/>
                <a:uLnTx/>
                <a:uFillTx/>
                <a:latin typeface="Calibri" panose="020F0502020204030204"/>
                <a:ea typeface="+mn-ea"/>
                <a:cs typeface="+mn-cs"/>
              </a:rPr>
              <a:t>. </a:t>
            </a:r>
            <a:r>
              <a:rPr lang="de-DE" sz="2400" b="1" dirty="0">
                <a:solidFill>
                  <a:srgbClr val="00ACA7"/>
                </a:solidFill>
                <a:latin typeface="Calibri" panose="020F0502020204030204"/>
              </a:rPr>
              <a:t>Leichterer Zugang zu </a:t>
            </a:r>
            <a:r>
              <a:rPr lang="de-DE" sz="2400" b="1" dirty="0">
                <a:solidFill>
                  <a:srgbClr val="00ACA7"/>
                </a:solidFill>
              </a:rPr>
              <a:t>Informationen</a:t>
            </a:r>
          </a:p>
          <a:p>
            <a:pPr lvl="0">
              <a:lnSpc>
                <a:spcPct val="90000"/>
              </a:lnSpc>
              <a:spcBef>
                <a:spcPts val="1000"/>
              </a:spcBef>
              <a:defRPr/>
            </a:pPr>
            <a:r>
              <a:rPr lang="de-DE" sz="2400" dirty="0"/>
              <a:t>Durch die Technologien finden Menschen einfacher und präziser Informationen. Suchmaschinen und E-Books ersetzen die traditionellen Lehrbücher.</a:t>
            </a:r>
            <a:endParaRPr kumimoji="0" lang="de-DE" sz="2400" i="0" u="none" strike="noStrike" kern="1200" cap="none" spc="0" normalizeH="0" baseline="0" noProof="0" dirty="0">
              <a:ln>
                <a:noFill/>
              </a:ln>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8EC9357-C9AB-49E5-B391-92FDC7B36393}"/>
              </a:ext>
            </a:extLst>
          </p:cNvPr>
          <p:cNvSpPr txBox="1"/>
          <p:nvPr/>
        </p:nvSpPr>
        <p:spPr>
          <a:xfrm>
            <a:off x="561438" y="3098602"/>
            <a:ext cx="10900217" cy="2214965"/>
          </a:xfrm>
          <a:prstGeom prst="rect">
            <a:avLst/>
          </a:prstGeom>
          <a:noFill/>
        </p:spPr>
        <p:txBody>
          <a:bodyPr wrap="square" rtlCol="0">
            <a:spAutoFit/>
          </a:bodyPr>
          <a:lstStyle/>
          <a:p>
            <a:pPr lvl="0">
              <a:lnSpc>
                <a:spcPct val="90000"/>
              </a:lnSpc>
              <a:spcBef>
                <a:spcPts val="1000"/>
              </a:spcBef>
              <a:defRPr/>
            </a:pPr>
            <a:r>
              <a:rPr kumimoji="0" lang="hr-BA" sz="2400" b="1" i="0" u="none" strike="noStrike" kern="1200" cap="none" spc="0" normalizeH="0" baseline="0" noProof="0" dirty="0">
                <a:ln>
                  <a:noFill/>
                </a:ln>
                <a:solidFill>
                  <a:srgbClr val="00ACA7"/>
                </a:solidFill>
                <a:effectLst/>
                <a:uLnTx/>
                <a:uFillTx/>
                <a:latin typeface="Calibri" panose="020F0502020204030204"/>
                <a:ea typeface="+mn-ea"/>
                <a:cs typeface="+mn-cs"/>
              </a:rPr>
              <a:t>5</a:t>
            </a:r>
            <a:r>
              <a:rPr kumimoji="0" lang="en-US" sz="2400" b="1" i="0" u="none" strike="noStrike" kern="1200" cap="none" spc="0" normalizeH="0" baseline="0" noProof="0" dirty="0">
                <a:ln>
                  <a:noFill/>
                </a:ln>
                <a:solidFill>
                  <a:srgbClr val="00ACA7"/>
                </a:solidFill>
                <a:effectLst/>
                <a:uLnTx/>
                <a:uFillTx/>
                <a:latin typeface="Calibri" panose="020F0502020204030204"/>
                <a:ea typeface="+mn-ea"/>
                <a:cs typeface="+mn-cs"/>
              </a:rPr>
              <a:t>. </a:t>
            </a:r>
            <a:r>
              <a:rPr kumimoji="0" lang="de-DE" sz="2400" b="1" i="0" u="none" strike="noStrike" kern="1200" cap="none" spc="0" normalizeH="0" baseline="0" dirty="0">
                <a:ln>
                  <a:noFill/>
                </a:ln>
                <a:solidFill>
                  <a:srgbClr val="00ACA7"/>
                </a:solidFill>
                <a:effectLst/>
                <a:uLnTx/>
                <a:uFillTx/>
                <a:latin typeface="Calibri" panose="020F0502020204030204"/>
                <a:ea typeface="+mn-ea"/>
                <a:cs typeface="+mn-cs"/>
              </a:rPr>
              <a:t>Unterstützt verschiedene </a:t>
            </a:r>
            <a:r>
              <a:rPr lang="de-DE" sz="2400" b="1" dirty="0">
                <a:solidFill>
                  <a:srgbClr val="00ACA7"/>
                </a:solidFill>
              </a:rPr>
              <a:t>Lerntypen</a:t>
            </a:r>
          </a:p>
          <a:p>
            <a:pPr lvl="0">
              <a:lnSpc>
                <a:spcPct val="90000"/>
              </a:lnSpc>
              <a:spcBef>
                <a:spcPts val="1000"/>
              </a:spcBef>
              <a:defRPr/>
            </a:pPr>
            <a:r>
              <a:rPr lang="de-DE" sz="2400" dirty="0"/>
              <a:t>Menschen lernen auf verschiedene Weisen. Durch Technologien können Lehrende die verschiedenen Lernweisen unterstützen. Es gibt Engagement-Netzwerke, zum Beispiel </a:t>
            </a:r>
            <a:r>
              <a:rPr lang="de-DE" sz="2400" u="sng" dirty="0">
                <a:solidFill>
                  <a:srgbClr val="0070C0"/>
                </a:solidFill>
              </a:rPr>
              <a:t>Bluepulse</a:t>
            </a:r>
            <a:r>
              <a:rPr lang="de-DE" sz="2400" dirty="0"/>
              <a:t>. Mit Engagement-Netzwerken werden die Bedürfnisse von Lernenden ermittelt. Dadurch können die Lehrenden besser auf die Bedürfnisse eingehen und geeignete Lernmethoden wählen.</a:t>
            </a:r>
            <a:endParaRPr kumimoji="0" lang="de-DE" sz="2400" i="0" u="none" strike="noStrike" kern="1200" cap="none" spc="0" normalizeH="0" baseline="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4140199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1C7BFA-48EC-4C9A-8997-6BE63BD3D8E4}"/>
              </a:ext>
            </a:extLst>
          </p:cNvPr>
          <p:cNvSpPr>
            <a:spLocks noGrp="1"/>
          </p:cNvSpPr>
          <p:nvPr>
            <p:ph type="body" sz="quarter" idx="13"/>
          </p:nvPr>
        </p:nvSpPr>
        <p:spPr>
          <a:xfrm>
            <a:off x="1275115" y="478081"/>
            <a:ext cx="10600546" cy="953429"/>
          </a:xfrm>
        </p:spPr>
        <p:txBody>
          <a:bodyPr vert="horz" lIns="91440" tIns="45720" rIns="91440" bIns="45720" rtlCol="0" anchor="t">
            <a:normAutofit/>
          </a:bodyPr>
          <a:lstStyle/>
          <a:p>
            <a:r>
              <a:rPr lang="de-DE" dirty="0"/>
              <a:t>Wozu brauchen wir Technologie? Erkunde 8 Bereiche</a:t>
            </a:r>
          </a:p>
          <a:p>
            <a:endParaRPr lang="en-US" dirty="0">
              <a:cs typeface="Calibri"/>
            </a:endParaRPr>
          </a:p>
        </p:txBody>
      </p:sp>
      <p:sp>
        <p:nvSpPr>
          <p:cNvPr id="3" name="Text Placeholder 2">
            <a:extLst>
              <a:ext uri="{FF2B5EF4-FFF2-40B4-BE49-F238E27FC236}">
                <a16:creationId xmlns:a16="http://schemas.microsoft.com/office/drawing/2014/main" id="{80E883EA-968D-4582-A83D-E49341EC50BE}"/>
              </a:ext>
            </a:extLst>
          </p:cNvPr>
          <p:cNvSpPr>
            <a:spLocks noGrp="1"/>
          </p:cNvSpPr>
          <p:nvPr>
            <p:ph type="body" sz="quarter" idx="14"/>
          </p:nvPr>
        </p:nvSpPr>
        <p:spPr>
          <a:xfrm>
            <a:off x="5712648" y="1362054"/>
            <a:ext cx="6117993" cy="4869066"/>
          </a:xfrm>
        </p:spPr>
        <p:txBody>
          <a:bodyPr/>
          <a:lstStyle/>
          <a:p>
            <a:r>
              <a:rPr lang="hr-BA" b="1" dirty="0">
                <a:solidFill>
                  <a:srgbClr val="00ACA7"/>
                </a:solidFill>
              </a:rPr>
              <a:t>7</a:t>
            </a:r>
            <a:r>
              <a:rPr lang="en-US" b="1" dirty="0">
                <a:solidFill>
                  <a:srgbClr val="00ACA7"/>
                </a:solidFill>
              </a:rPr>
              <a:t>. </a:t>
            </a:r>
            <a:r>
              <a:rPr lang="de-DE" b="1" i="0" dirty="0">
                <a:solidFill>
                  <a:srgbClr val="00ACA7"/>
                </a:solidFill>
                <a:effectLst/>
              </a:rPr>
              <a:t>Bringt den Lernenden bei, wie man online verantwortungsvoll handelt</a:t>
            </a:r>
          </a:p>
          <a:p>
            <a:r>
              <a:rPr lang="de-DE" dirty="0">
                <a:solidFill>
                  <a:schemeClr val="tx1"/>
                </a:solidFill>
              </a:rPr>
              <a:t>Die meisten Menschen sind in Social Media aktiv. Dadurch sind sie digitale Bürger*innen. Wenn Technologie und Unterricht integriert werden, lernen die Teilnehmenden, wie man in der digitalen Welt verantwortungsvoll handelt.</a:t>
            </a:r>
          </a:p>
          <a:p>
            <a:r>
              <a:rPr lang="hr-BA" b="1" dirty="0">
                <a:solidFill>
                  <a:srgbClr val="00ACA7"/>
                </a:solidFill>
              </a:rPr>
              <a:t>8</a:t>
            </a:r>
            <a:r>
              <a:rPr lang="en-US" b="1" i="0" dirty="0">
                <a:solidFill>
                  <a:srgbClr val="00ACA7"/>
                </a:solidFill>
                <a:effectLst/>
              </a:rPr>
              <a:t>.</a:t>
            </a:r>
            <a:r>
              <a:rPr lang="hr-BA" b="1" i="0" dirty="0">
                <a:solidFill>
                  <a:srgbClr val="00ACA7"/>
                </a:solidFill>
                <a:effectLst/>
              </a:rPr>
              <a:t> </a:t>
            </a:r>
            <a:r>
              <a:rPr lang="de-DE" b="1" i="0" dirty="0">
                <a:solidFill>
                  <a:srgbClr val="00ACA7"/>
                </a:solidFill>
                <a:effectLst/>
              </a:rPr>
              <a:t>Bringt einen Spaßfaktor ins Lernen</a:t>
            </a:r>
            <a:endParaRPr lang="en-US" dirty="0">
              <a:solidFill>
                <a:srgbClr val="00ACA7"/>
              </a:solidFill>
            </a:endParaRPr>
          </a:p>
          <a:p>
            <a:r>
              <a:rPr lang="de-DE" b="0" i="0" dirty="0">
                <a:solidFill>
                  <a:schemeClr val="bg2">
                    <a:lumMod val="25000"/>
                  </a:schemeClr>
                </a:solidFill>
                <a:effectLst/>
              </a:rPr>
              <a:t>Außerhalb des Kursraumes nutzen Lernende die Technologie in allen Bereichen ihres Lebens. Im Kursraum wird das Lernen durch die Technologie unterhaltsamer und spannender.</a:t>
            </a:r>
          </a:p>
        </p:txBody>
      </p:sp>
      <p:sp>
        <p:nvSpPr>
          <p:cNvPr id="4" name="TextBox 3">
            <a:extLst>
              <a:ext uri="{FF2B5EF4-FFF2-40B4-BE49-F238E27FC236}">
                <a16:creationId xmlns:a16="http://schemas.microsoft.com/office/drawing/2014/main" id="{EAFE96D4-7FA8-49E2-AF00-8764487C0496}"/>
              </a:ext>
            </a:extLst>
          </p:cNvPr>
          <p:cNvSpPr txBox="1"/>
          <p:nvPr/>
        </p:nvSpPr>
        <p:spPr>
          <a:xfrm>
            <a:off x="278265" y="6546194"/>
            <a:ext cx="5650262" cy="261610"/>
          </a:xfrm>
          <a:prstGeom prst="rect">
            <a:avLst/>
          </a:prstGeom>
          <a:noFill/>
        </p:spPr>
        <p:txBody>
          <a:bodyPr wrap="square" rtlCol="0">
            <a:spAutoFit/>
          </a:bodyPr>
          <a:lstStyle/>
          <a:p>
            <a:r>
              <a:rPr lang="de-DE" sz="1100" b="0" i="0" dirty="0">
                <a:solidFill>
                  <a:schemeClr val="bg2">
                    <a:lumMod val="25000"/>
                  </a:schemeClr>
                </a:solidFill>
                <a:effectLst/>
              </a:rPr>
              <a:t>QUELL</a:t>
            </a:r>
            <a:r>
              <a:rPr lang="hr-BA" sz="1100" b="0" i="0" dirty="0">
                <a:solidFill>
                  <a:schemeClr val="bg2">
                    <a:lumMod val="25000"/>
                  </a:schemeClr>
                </a:solidFill>
                <a:effectLst/>
              </a:rPr>
              <a:t>E: </a:t>
            </a:r>
            <a:r>
              <a:rPr lang="en-US" sz="1100" b="0" i="0" dirty="0">
                <a:solidFill>
                  <a:schemeClr val="bg2">
                    <a:lumMod val="25000"/>
                  </a:schemeClr>
                </a:solidFill>
                <a:effectLst/>
              </a:rPr>
              <a:t>https://explorance.com/blog/7-reasons-students-need-technology-classroom/</a:t>
            </a:r>
            <a:endParaRPr lang="en-IE" sz="1100" dirty="0"/>
          </a:p>
        </p:txBody>
      </p:sp>
      <p:pic>
        <p:nvPicPr>
          <p:cNvPr id="5" name="Picture 4" descr="A person holding a cup of coffee&#10;&#10;Description automatically generated with medium confidence">
            <a:extLst>
              <a:ext uri="{FF2B5EF4-FFF2-40B4-BE49-F238E27FC236}">
                <a16:creationId xmlns:a16="http://schemas.microsoft.com/office/drawing/2014/main" id="{6E352141-E1FC-415A-B77A-9E41BE089D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8265" y="1805233"/>
            <a:ext cx="5179856" cy="3454923"/>
          </a:xfrm>
          <a:prstGeom prst="rect">
            <a:avLst/>
          </a:prstGeom>
        </p:spPr>
      </p:pic>
    </p:spTree>
    <p:extLst>
      <p:ext uri="{BB962C8B-B14F-4D97-AF65-F5344CB8AC3E}">
        <p14:creationId xmlns:p14="http://schemas.microsoft.com/office/powerpoint/2010/main" val="1578049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a:xfrm>
            <a:off x="4668601" y="639268"/>
            <a:ext cx="2854797" cy="1105699"/>
          </a:xfrm>
        </p:spPr>
        <p:txBody>
          <a:bodyPr>
            <a:normAutofit/>
          </a:bodyPr>
          <a:lstStyle/>
          <a:p>
            <a:r>
              <a:rPr lang="de-DE" b="1" i="0" dirty="0">
                <a:solidFill>
                  <a:srgbClr val="00ACA7"/>
                </a:solidFill>
                <a:effectLst/>
              </a:rPr>
              <a:t>Berechne die Kosten der Umsetzung</a:t>
            </a:r>
            <a:endParaRPr lang="en-IE" b="1" dirty="0">
              <a:solidFill>
                <a:srgbClr val="00ACA7"/>
              </a:solidFill>
            </a:endParaRPr>
          </a:p>
          <a:p>
            <a:endParaRPr lang="en-US" dirty="0"/>
          </a:p>
        </p:txBody>
      </p:sp>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14"/>
          </p:nvPr>
        </p:nvSpPr>
        <p:spPr>
          <a:xfrm>
            <a:off x="8254358" y="608680"/>
            <a:ext cx="3045884" cy="781105"/>
          </a:xfrm>
        </p:spPr>
        <p:txBody>
          <a:bodyPr>
            <a:normAutofit/>
          </a:bodyPr>
          <a:lstStyle/>
          <a:p>
            <a:r>
              <a:rPr lang="de-DE" b="1" i="0" dirty="0">
                <a:solidFill>
                  <a:srgbClr val="DD1B50"/>
                </a:solidFill>
                <a:effectLst/>
              </a:rPr>
              <a:t>Die Entscheidung umsetzen</a:t>
            </a:r>
            <a:endParaRPr lang="en-IE" b="1" dirty="0">
              <a:solidFill>
                <a:srgbClr val="DD1B50"/>
              </a:solidFill>
            </a:endParaRPr>
          </a:p>
          <a:p>
            <a:endParaRPr lang="en-US" dirty="0"/>
          </a:p>
        </p:txBody>
      </p:sp>
      <p:sp>
        <p:nvSpPr>
          <p:cNvPr id="4" name="Text Placeholder 3">
            <a:extLst>
              <a:ext uri="{FF2B5EF4-FFF2-40B4-BE49-F238E27FC236}">
                <a16:creationId xmlns:a16="http://schemas.microsoft.com/office/drawing/2014/main" id="{327DE1E3-5315-4874-97C9-4A9F37CD7367}"/>
              </a:ext>
            </a:extLst>
          </p:cNvPr>
          <p:cNvSpPr>
            <a:spLocks noGrp="1"/>
          </p:cNvSpPr>
          <p:nvPr>
            <p:ph type="body" sz="quarter" idx="15"/>
          </p:nvPr>
        </p:nvSpPr>
        <p:spPr>
          <a:xfrm>
            <a:off x="2685780" y="5253000"/>
            <a:ext cx="3544681" cy="464890"/>
          </a:xfrm>
        </p:spPr>
        <p:txBody>
          <a:bodyPr/>
          <a:lstStyle/>
          <a:p>
            <a:r>
              <a:rPr lang="de-DE" b="1" i="0" dirty="0">
                <a:solidFill>
                  <a:srgbClr val="DD1B50"/>
                </a:solidFill>
                <a:effectLst/>
              </a:rPr>
              <a:t>Denk an die Zukunft</a:t>
            </a:r>
            <a:endParaRPr lang="en-IE" b="1" dirty="0">
              <a:solidFill>
                <a:srgbClr val="DD1B50"/>
              </a:solidFill>
            </a:endParaRPr>
          </a:p>
          <a:p>
            <a:endParaRPr lang="en-IE" dirty="0"/>
          </a:p>
        </p:txBody>
      </p:sp>
      <p:sp>
        <p:nvSpPr>
          <p:cNvPr id="5" name="Text Placeholder 4">
            <a:extLst>
              <a:ext uri="{FF2B5EF4-FFF2-40B4-BE49-F238E27FC236}">
                <a16:creationId xmlns:a16="http://schemas.microsoft.com/office/drawing/2014/main" id="{CB6FE4CE-0041-43DC-9CAC-D397F318F663}"/>
              </a:ext>
            </a:extLst>
          </p:cNvPr>
          <p:cNvSpPr>
            <a:spLocks noGrp="1"/>
          </p:cNvSpPr>
          <p:nvPr>
            <p:ph type="body" sz="quarter" idx="16"/>
          </p:nvPr>
        </p:nvSpPr>
        <p:spPr>
          <a:xfrm>
            <a:off x="6536182" y="5249488"/>
            <a:ext cx="2754521" cy="439907"/>
          </a:xfrm>
        </p:spPr>
        <p:txBody>
          <a:bodyPr>
            <a:normAutofit/>
          </a:bodyPr>
          <a:lstStyle/>
          <a:p>
            <a:r>
              <a:rPr lang="de-DE" b="1" i="0" dirty="0">
                <a:solidFill>
                  <a:srgbClr val="E78631"/>
                </a:solidFill>
                <a:effectLst/>
              </a:rPr>
              <a:t>Lass Dir Zeit</a:t>
            </a:r>
            <a:endParaRPr lang="de-DE" b="1" dirty="0">
              <a:solidFill>
                <a:srgbClr val="E78631"/>
              </a:solidFill>
            </a:endParaRPr>
          </a:p>
        </p:txBody>
      </p:sp>
      <p:sp>
        <p:nvSpPr>
          <p:cNvPr id="7" name="Text Placeholder 6">
            <a:extLst>
              <a:ext uri="{FF2B5EF4-FFF2-40B4-BE49-F238E27FC236}">
                <a16:creationId xmlns:a16="http://schemas.microsoft.com/office/drawing/2014/main" id="{DBE8CC22-7210-47A5-85FD-36ABBE9826E0}"/>
              </a:ext>
            </a:extLst>
          </p:cNvPr>
          <p:cNvSpPr>
            <a:spLocks noGrp="1"/>
          </p:cNvSpPr>
          <p:nvPr>
            <p:ph type="body" sz="quarter" idx="19"/>
          </p:nvPr>
        </p:nvSpPr>
        <p:spPr>
          <a:xfrm>
            <a:off x="0" y="105032"/>
            <a:ext cx="12192000" cy="953429"/>
          </a:xfrm>
        </p:spPr>
        <p:txBody>
          <a:bodyPr/>
          <a:lstStyle/>
          <a:p>
            <a:r>
              <a:rPr lang="de-DE" i="0" dirty="0">
                <a:solidFill>
                  <a:schemeClr val="tx1">
                    <a:lumMod val="65000"/>
                    <a:lumOff val="35000"/>
                  </a:schemeClr>
                </a:solidFill>
                <a:effectLst/>
              </a:rPr>
              <a:t>Wie entscheidest Du </a:t>
            </a:r>
            <a:r>
              <a:rPr lang="de-DE" dirty="0">
                <a:solidFill>
                  <a:schemeClr val="tx1">
                    <a:lumMod val="65000"/>
                    <a:lumOff val="35000"/>
                  </a:schemeClr>
                </a:solidFill>
              </a:rPr>
              <a:t>D</a:t>
            </a:r>
            <a:r>
              <a:rPr lang="de-DE" i="0" dirty="0">
                <a:solidFill>
                  <a:schemeClr val="tx1">
                    <a:lumMod val="65000"/>
                    <a:lumOff val="35000"/>
                  </a:schemeClr>
                </a:solidFill>
                <a:effectLst/>
              </a:rPr>
              <a:t>ich für eine Technologie?</a:t>
            </a:r>
            <a:endParaRPr lang="en-IE" dirty="0"/>
          </a:p>
        </p:txBody>
      </p:sp>
      <p:sp>
        <p:nvSpPr>
          <p:cNvPr id="8" name="Text Placeholder 7">
            <a:extLst>
              <a:ext uri="{FF2B5EF4-FFF2-40B4-BE49-F238E27FC236}">
                <a16:creationId xmlns:a16="http://schemas.microsoft.com/office/drawing/2014/main" id="{07FB14FB-342F-41B6-8893-3C80DA4D783A}"/>
              </a:ext>
            </a:extLst>
          </p:cNvPr>
          <p:cNvSpPr>
            <a:spLocks noGrp="1"/>
          </p:cNvSpPr>
          <p:nvPr>
            <p:ph type="body" sz="quarter" idx="20"/>
          </p:nvPr>
        </p:nvSpPr>
        <p:spPr>
          <a:xfrm>
            <a:off x="1656039" y="2455462"/>
            <a:ext cx="1274631" cy="781105"/>
          </a:xfrm>
        </p:spPr>
        <p:txBody>
          <a:bodyPr>
            <a:normAutofit/>
          </a:bodyPr>
          <a:lstStyle/>
          <a:p>
            <a:r>
              <a:rPr lang="en-US" i="0" dirty="0">
                <a:effectLst/>
              </a:rPr>
              <a:t>1.</a:t>
            </a:r>
            <a:endParaRPr lang="en-IE" dirty="0"/>
          </a:p>
        </p:txBody>
      </p:sp>
      <p:sp>
        <p:nvSpPr>
          <p:cNvPr id="9" name="Text Placeholder 8">
            <a:extLst>
              <a:ext uri="{FF2B5EF4-FFF2-40B4-BE49-F238E27FC236}">
                <a16:creationId xmlns:a16="http://schemas.microsoft.com/office/drawing/2014/main" id="{DAFD27F1-74D6-4F48-B82A-7BE1504181C1}"/>
              </a:ext>
            </a:extLst>
          </p:cNvPr>
          <p:cNvSpPr>
            <a:spLocks noGrp="1"/>
          </p:cNvSpPr>
          <p:nvPr>
            <p:ph type="body" sz="quarter" idx="21"/>
          </p:nvPr>
        </p:nvSpPr>
        <p:spPr>
          <a:xfrm>
            <a:off x="5459611" y="2483957"/>
            <a:ext cx="1274631" cy="781105"/>
          </a:xfrm>
        </p:spPr>
        <p:txBody>
          <a:bodyPr>
            <a:normAutofit/>
          </a:bodyPr>
          <a:lstStyle/>
          <a:p>
            <a:r>
              <a:rPr lang="en-US" i="0" dirty="0">
                <a:effectLst/>
              </a:rPr>
              <a:t>3.</a:t>
            </a:r>
            <a:endParaRPr lang="en-IE" dirty="0"/>
          </a:p>
        </p:txBody>
      </p:sp>
      <p:sp>
        <p:nvSpPr>
          <p:cNvPr id="10" name="Text Placeholder 9">
            <a:extLst>
              <a:ext uri="{FF2B5EF4-FFF2-40B4-BE49-F238E27FC236}">
                <a16:creationId xmlns:a16="http://schemas.microsoft.com/office/drawing/2014/main" id="{D9502012-A7F8-4908-BDE3-04B494E150F3}"/>
              </a:ext>
            </a:extLst>
          </p:cNvPr>
          <p:cNvSpPr>
            <a:spLocks noGrp="1"/>
          </p:cNvSpPr>
          <p:nvPr>
            <p:ph type="body" sz="quarter" idx="22"/>
          </p:nvPr>
        </p:nvSpPr>
        <p:spPr>
          <a:xfrm>
            <a:off x="9222280" y="2481429"/>
            <a:ext cx="1274631" cy="781105"/>
          </a:xfrm>
        </p:spPr>
        <p:txBody>
          <a:bodyPr>
            <a:normAutofit/>
          </a:bodyPr>
          <a:lstStyle/>
          <a:p>
            <a:r>
              <a:rPr lang="en-IE" dirty="0"/>
              <a:t>5.</a:t>
            </a:r>
          </a:p>
        </p:txBody>
      </p:sp>
      <p:sp>
        <p:nvSpPr>
          <p:cNvPr id="11" name="Text Placeholder 10">
            <a:extLst>
              <a:ext uri="{FF2B5EF4-FFF2-40B4-BE49-F238E27FC236}">
                <a16:creationId xmlns:a16="http://schemas.microsoft.com/office/drawing/2014/main" id="{833C36A0-0AB1-470C-AEEA-F328DB30D1F5}"/>
              </a:ext>
            </a:extLst>
          </p:cNvPr>
          <p:cNvSpPr>
            <a:spLocks noGrp="1"/>
          </p:cNvSpPr>
          <p:nvPr>
            <p:ph type="body" sz="quarter" idx="23"/>
          </p:nvPr>
        </p:nvSpPr>
        <p:spPr>
          <a:xfrm>
            <a:off x="3554434" y="4352015"/>
            <a:ext cx="1274631" cy="781105"/>
          </a:xfrm>
        </p:spPr>
        <p:txBody>
          <a:bodyPr>
            <a:normAutofit/>
          </a:bodyPr>
          <a:lstStyle/>
          <a:p>
            <a:r>
              <a:rPr lang="en-US" b="0" i="0" dirty="0">
                <a:effectLst/>
              </a:rPr>
              <a:t>2.</a:t>
            </a:r>
            <a:endParaRPr lang="en-IE" dirty="0"/>
          </a:p>
        </p:txBody>
      </p:sp>
      <p:sp>
        <p:nvSpPr>
          <p:cNvPr id="12" name="Text Placeholder 11">
            <a:extLst>
              <a:ext uri="{FF2B5EF4-FFF2-40B4-BE49-F238E27FC236}">
                <a16:creationId xmlns:a16="http://schemas.microsoft.com/office/drawing/2014/main" id="{CFF33A9D-550F-4637-A3C6-FA35C1FD1A16}"/>
              </a:ext>
            </a:extLst>
          </p:cNvPr>
          <p:cNvSpPr>
            <a:spLocks noGrp="1"/>
          </p:cNvSpPr>
          <p:nvPr>
            <p:ph type="body" sz="quarter" idx="24"/>
          </p:nvPr>
        </p:nvSpPr>
        <p:spPr/>
        <p:txBody>
          <a:bodyPr>
            <a:normAutofit/>
          </a:bodyPr>
          <a:lstStyle/>
          <a:p>
            <a:r>
              <a:rPr lang="en-IE" dirty="0"/>
              <a:t>4.</a:t>
            </a:r>
          </a:p>
        </p:txBody>
      </p:sp>
      <p:sp>
        <p:nvSpPr>
          <p:cNvPr id="15" name="Text Placeholder 3">
            <a:extLst>
              <a:ext uri="{FF2B5EF4-FFF2-40B4-BE49-F238E27FC236}">
                <a16:creationId xmlns:a16="http://schemas.microsoft.com/office/drawing/2014/main" id="{707AE1A2-4B8A-44FE-BE89-25BFE7682D44}"/>
              </a:ext>
            </a:extLst>
          </p:cNvPr>
          <p:cNvSpPr txBox="1">
            <a:spLocks/>
          </p:cNvSpPr>
          <p:nvPr/>
        </p:nvSpPr>
        <p:spPr>
          <a:xfrm>
            <a:off x="812251" y="1283576"/>
            <a:ext cx="2962205" cy="11689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b="0" kern="1200">
                <a:solidFill>
                  <a:srgbClr val="5E5E5E"/>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b="1" dirty="0">
                <a:solidFill>
                  <a:srgbClr val="DD1B50"/>
                </a:solidFill>
              </a:rPr>
              <a:t>Welches Problem willst Du lösen?</a:t>
            </a:r>
            <a:endParaRPr lang="en-IE" b="1" dirty="0">
              <a:solidFill>
                <a:srgbClr val="DD1B50"/>
              </a:solidFill>
            </a:endParaRPr>
          </a:p>
          <a:p>
            <a:endParaRPr lang="en-IE" dirty="0"/>
          </a:p>
        </p:txBody>
      </p:sp>
      <p:sp>
        <p:nvSpPr>
          <p:cNvPr id="16" name="TextBox 15">
            <a:extLst>
              <a:ext uri="{FF2B5EF4-FFF2-40B4-BE49-F238E27FC236}">
                <a16:creationId xmlns:a16="http://schemas.microsoft.com/office/drawing/2014/main" id="{4348CC1B-B413-4BBD-B8BC-861FF4F32350}"/>
              </a:ext>
            </a:extLst>
          </p:cNvPr>
          <p:cNvSpPr txBox="1"/>
          <p:nvPr/>
        </p:nvSpPr>
        <p:spPr>
          <a:xfrm>
            <a:off x="169199" y="3726904"/>
            <a:ext cx="2732808" cy="2031325"/>
          </a:xfrm>
          <a:prstGeom prst="rect">
            <a:avLst/>
          </a:prstGeom>
          <a:noFill/>
        </p:spPr>
        <p:txBody>
          <a:bodyPr wrap="square" rtlCol="0">
            <a:spAutoFit/>
          </a:bodyPr>
          <a:lstStyle/>
          <a:p>
            <a:r>
              <a:rPr lang="de-DE" dirty="0">
                <a:solidFill>
                  <a:schemeClr val="bg1">
                    <a:lumMod val="50000"/>
                  </a:schemeClr>
                </a:solidFill>
              </a:rPr>
              <a:t>Wenn Dein Problem nicht gelöst werden kann, ist eine andere Technologie nötig. Informiere Dich darüber, welche Technologie für Dein Problem geeignet ist.</a:t>
            </a:r>
            <a:endParaRPr lang="en-US" dirty="0">
              <a:solidFill>
                <a:schemeClr val="bg1">
                  <a:lumMod val="50000"/>
                </a:schemeClr>
              </a:solidFill>
            </a:endParaRPr>
          </a:p>
        </p:txBody>
      </p:sp>
      <p:sp>
        <p:nvSpPr>
          <p:cNvPr id="17" name="TextBox 16">
            <a:extLst>
              <a:ext uri="{FF2B5EF4-FFF2-40B4-BE49-F238E27FC236}">
                <a16:creationId xmlns:a16="http://schemas.microsoft.com/office/drawing/2014/main" id="{D564FA4D-DD39-4D5D-A817-624BC9ED6FA3}"/>
              </a:ext>
            </a:extLst>
          </p:cNvPr>
          <p:cNvSpPr txBox="1"/>
          <p:nvPr/>
        </p:nvSpPr>
        <p:spPr>
          <a:xfrm>
            <a:off x="2930670" y="5689395"/>
            <a:ext cx="4345458" cy="1200329"/>
          </a:xfrm>
          <a:prstGeom prst="rect">
            <a:avLst/>
          </a:prstGeom>
          <a:noFill/>
        </p:spPr>
        <p:txBody>
          <a:bodyPr wrap="square" rtlCol="0">
            <a:spAutoFit/>
          </a:bodyPr>
          <a:lstStyle/>
          <a:p>
            <a:r>
              <a:rPr lang="de-DE" dirty="0">
                <a:solidFill>
                  <a:schemeClr val="bg1">
                    <a:lumMod val="50000"/>
                  </a:schemeClr>
                </a:solidFill>
              </a:rPr>
              <a:t>Es dauert lange eine neue Technologie zu erlernen. Überlege Dir vorher, ob Du die neue Technologie in der Zukunft brauchen wirst.</a:t>
            </a:r>
          </a:p>
        </p:txBody>
      </p:sp>
      <p:sp>
        <p:nvSpPr>
          <p:cNvPr id="18" name="TextBox 17">
            <a:extLst>
              <a:ext uri="{FF2B5EF4-FFF2-40B4-BE49-F238E27FC236}">
                <a16:creationId xmlns:a16="http://schemas.microsoft.com/office/drawing/2014/main" id="{5D5576C7-830C-4E6A-85AF-D4C5CF1824F3}"/>
              </a:ext>
            </a:extLst>
          </p:cNvPr>
          <p:cNvSpPr txBox="1"/>
          <p:nvPr/>
        </p:nvSpPr>
        <p:spPr>
          <a:xfrm>
            <a:off x="4113897" y="1269174"/>
            <a:ext cx="4140461" cy="923330"/>
          </a:xfrm>
          <a:prstGeom prst="rect">
            <a:avLst/>
          </a:prstGeom>
          <a:noFill/>
        </p:spPr>
        <p:txBody>
          <a:bodyPr wrap="square" rtlCol="0">
            <a:spAutoFit/>
          </a:bodyPr>
          <a:lstStyle/>
          <a:p>
            <a:pPr algn="ctr"/>
            <a:r>
              <a:rPr lang="de-DE" dirty="0">
                <a:solidFill>
                  <a:schemeClr val="bg1">
                    <a:lumMod val="50000"/>
                  </a:schemeClr>
                </a:solidFill>
              </a:rPr>
              <a:t>Frage in Deiner Institution nach, ob es eine kostenlose Option für Deine Technologie gibt.</a:t>
            </a:r>
            <a:endParaRPr lang="en-US" dirty="0">
              <a:solidFill>
                <a:schemeClr val="bg1">
                  <a:lumMod val="50000"/>
                </a:schemeClr>
              </a:solidFill>
            </a:endParaRPr>
          </a:p>
        </p:txBody>
      </p:sp>
      <p:sp>
        <p:nvSpPr>
          <p:cNvPr id="19" name="TextBox 18">
            <a:extLst>
              <a:ext uri="{FF2B5EF4-FFF2-40B4-BE49-F238E27FC236}">
                <a16:creationId xmlns:a16="http://schemas.microsoft.com/office/drawing/2014/main" id="{39D9C8C5-F9E9-47FD-B63C-4BD816AD24A6}"/>
              </a:ext>
            </a:extLst>
          </p:cNvPr>
          <p:cNvSpPr txBox="1"/>
          <p:nvPr/>
        </p:nvSpPr>
        <p:spPr>
          <a:xfrm>
            <a:off x="6944978" y="5604720"/>
            <a:ext cx="5029200" cy="646331"/>
          </a:xfrm>
          <a:prstGeom prst="rect">
            <a:avLst/>
          </a:prstGeom>
          <a:noFill/>
        </p:spPr>
        <p:txBody>
          <a:bodyPr wrap="square" rtlCol="0">
            <a:spAutoFit/>
          </a:bodyPr>
          <a:lstStyle/>
          <a:p>
            <a:r>
              <a:rPr lang="de-DE" sz="1800" dirty="0">
                <a:solidFill>
                  <a:schemeClr val="bg1">
                    <a:lumMod val="50000"/>
                  </a:schemeClr>
                </a:solidFill>
              </a:rPr>
              <a:t>Recherchiere, welche technischen Lösungen andere für effektiv und fehlerfrei halten</a:t>
            </a:r>
          </a:p>
        </p:txBody>
      </p:sp>
      <p:sp>
        <p:nvSpPr>
          <p:cNvPr id="20" name="TextBox 19">
            <a:extLst>
              <a:ext uri="{FF2B5EF4-FFF2-40B4-BE49-F238E27FC236}">
                <a16:creationId xmlns:a16="http://schemas.microsoft.com/office/drawing/2014/main" id="{5DA5E284-350E-40BC-83D2-1AE8C020AA19}"/>
              </a:ext>
            </a:extLst>
          </p:cNvPr>
          <p:cNvSpPr txBox="1"/>
          <p:nvPr/>
        </p:nvSpPr>
        <p:spPr>
          <a:xfrm>
            <a:off x="8529648" y="1283576"/>
            <a:ext cx="3662352" cy="923330"/>
          </a:xfrm>
          <a:prstGeom prst="rect">
            <a:avLst/>
          </a:prstGeom>
          <a:noFill/>
        </p:spPr>
        <p:txBody>
          <a:bodyPr wrap="square" rtlCol="0">
            <a:spAutoFit/>
          </a:bodyPr>
          <a:lstStyle/>
          <a:p>
            <a:r>
              <a:rPr lang="de-DE" dirty="0">
                <a:solidFill>
                  <a:schemeClr val="bg1">
                    <a:lumMod val="50000"/>
                  </a:schemeClr>
                </a:solidFill>
              </a:rPr>
              <a:t>Stelle sicher, dass Du die Bedingungen für den Einsatz einer bestimmten Technologie verstehst</a:t>
            </a:r>
            <a:endParaRPr lang="en-US" dirty="0">
              <a:solidFill>
                <a:schemeClr val="bg1">
                  <a:lumMod val="50000"/>
                </a:schemeClr>
              </a:solidFill>
            </a:endParaRPr>
          </a:p>
        </p:txBody>
      </p:sp>
    </p:spTree>
    <p:extLst>
      <p:ext uri="{BB962C8B-B14F-4D97-AF65-F5344CB8AC3E}">
        <p14:creationId xmlns:p14="http://schemas.microsoft.com/office/powerpoint/2010/main" val="4430492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A49F9EB7260684A9B23226A0D2389F0" ma:contentTypeVersion="9" ma:contentTypeDescription="Ein neues Dokument erstellen." ma:contentTypeScope="" ma:versionID="8d05bc3dccaa5c3e13cd5e0956ebe31a">
  <xsd:schema xmlns:xsd="http://www.w3.org/2001/XMLSchema" xmlns:xs="http://www.w3.org/2001/XMLSchema" xmlns:p="http://schemas.microsoft.com/office/2006/metadata/properties" xmlns:ns2="9fc2bc09-c21d-4b3b-bb94-c480fd4f3cad" targetNamespace="http://schemas.microsoft.com/office/2006/metadata/properties" ma:root="true" ma:fieldsID="9aeb5b385f6d0e60dc779bed309c08a9" ns2:_="">
    <xsd:import namespace="9fc2bc09-c21d-4b3b-bb94-c480fd4f3c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c2bc09-c21d-4b3b-bb94-c480fd4f3c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2CA5C4-9866-4F87-A888-498FC55B59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c2bc09-c21d-4b3b-bb94-c480fd4f3c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D61D4F-B52B-4EE5-A8BF-F4E0A2BF397E}">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9fc2bc09-c21d-4b3b-bb94-c480fd4f3cad"/>
    <ds:schemaRef ds:uri="http://www.w3.org/XML/1998/namespace"/>
  </ds:schemaRefs>
</ds:datastoreItem>
</file>

<file path=customXml/itemProps3.xml><?xml version="1.0" encoding="utf-8"?>
<ds:datastoreItem xmlns:ds="http://schemas.openxmlformats.org/officeDocument/2006/customXml" ds:itemID="{AA5D1936-63BF-4F1C-8A0F-929890A2F4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4855</Words>
  <Application>Microsoft Office PowerPoint</Application>
  <PresentationFormat>Breitbild</PresentationFormat>
  <Paragraphs>416</Paragraphs>
  <Slides>63</Slides>
  <Notes>8</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63</vt:i4>
      </vt:variant>
    </vt:vector>
  </HeadingPairs>
  <TitlesOfParts>
    <vt:vector size="74" baseType="lpstr">
      <vt:lpstr>Arial</vt:lpstr>
      <vt:lpstr>Averta Regular</vt:lpstr>
      <vt:lpstr>Calibri</vt:lpstr>
      <vt:lpstr>Calibri Light</vt:lpstr>
      <vt:lpstr>canada-type-gibson</vt:lpstr>
      <vt:lpstr>Muli</vt:lpstr>
      <vt:lpstr>Quattrocento Sans</vt:lpstr>
      <vt:lpstr>Silka</vt:lpstr>
      <vt:lpstr>Times New Roman</vt:lpstr>
      <vt:lpstr>Wingdings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Fleck, Lea-Joelina</cp:lastModifiedBy>
  <cp:revision>449</cp:revision>
  <dcterms:created xsi:type="dcterms:W3CDTF">2019-11-20T14:08:21Z</dcterms:created>
  <dcterms:modified xsi:type="dcterms:W3CDTF">2022-08-04T09:28:12Z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0x010100FA49F9EB7260684A9B23226A0D2389F0</vt:lpwstr>
  </property>
</Properties>
</file>