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78" r:id="rId5"/>
    <p:sldId id="276" r:id="rId6"/>
    <p:sldId id="279" r:id="rId7"/>
    <p:sldId id="280" r:id="rId8"/>
    <p:sldId id="610" r:id="rId9"/>
    <p:sldId id="619" r:id="rId10"/>
    <p:sldId id="643" r:id="rId11"/>
    <p:sldId id="624" r:id="rId12"/>
    <p:sldId id="625" r:id="rId13"/>
    <p:sldId id="626" r:id="rId14"/>
    <p:sldId id="639" r:id="rId15"/>
    <p:sldId id="627" r:id="rId16"/>
    <p:sldId id="628" r:id="rId17"/>
    <p:sldId id="629" r:id="rId18"/>
    <p:sldId id="644" r:id="rId19"/>
    <p:sldId id="576" r:id="rId20"/>
    <p:sldId id="577" r:id="rId21"/>
    <p:sldId id="611" r:id="rId22"/>
    <p:sldId id="616" r:id="rId23"/>
    <p:sldId id="641" r:id="rId24"/>
    <p:sldId id="640" r:id="rId25"/>
    <p:sldId id="282" r:id="rId26"/>
    <p:sldId id="645" r:id="rId27"/>
    <p:sldId id="612" r:id="rId28"/>
    <p:sldId id="597" r:id="rId29"/>
    <p:sldId id="613" r:id="rId30"/>
    <p:sldId id="327" r:id="rId31"/>
    <p:sldId id="326" r:id="rId32"/>
    <p:sldId id="614" r:id="rId33"/>
    <p:sldId id="323" r:id="rId34"/>
    <p:sldId id="324" r:id="rId35"/>
    <p:sldId id="325" r:id="rId36"/>
    <p:sldId id="605" r:id="rId37"/>
    <p:sldId id="606" r:id="rId38"/>
    <p:sldId id="607" r:id="rId39"/>
    <p:sldId id="646" r:id="rId40"/>
    <p:sldId id="615" r:id="rId41"/>
    <p:sldId id="617" r:id="rId42"/>
    <p:sldId id="277" r:id="rId43"/>
    <p:sldId id="637" r:id="rId44"/>
    <p:sldId id="638" r:id="rId45"/>
    <p:sldId id="647" r:id="rId46"/>
    <p:sldId id="299" r:id="rId47"/>
    <p:sldId id="308" r:id="rId48"/>
    <p:sldId id="316" r:id="rId49"/>
    <p:sldId id="630" r:id="rId50"/>
    <p:sldId id="300" r:id="rId51"/>
    <p:sldId id="285" r:id="rId52"/>
    <p:sldId id="642" r:id="rId53"/>
    <p:sldId id="309" r:id="rId54"/>
    <p:sldId id="317" r:id="rId55"/>
    <p:sldId id="631" r:id="rId56"/>
    <p:sldId id="648" r:id="rId57"/>
    <p:sldId id="297" r:id="rId58"/>
    <p:sldId id="632" r:id="rId59"/>
    <p:sldId id="634" r:id="rId60"/>
    <p:sldId id="635" r:id="rId61"/>
    <p:sldId id="636" r:id="rId62"/>
    <p:sldId id="311" r:id="rId63"/>
    <p:sldId id="312" r:id="rId64"/>
    <p:sldId id="313" r:id="rId65"/>
    <p:sldId id="314" r:id="rId66"/>
    <p:sldId id="286" r:id="rId67"/>
    <p:sldId id="281" r:id="rId68"/>
    <p:sldId id="307" r:id="rId69"/>
    <p:sldId id="30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 id="3" name="Fleck, Lea-Joelina" initials="FL" lastIdx="4" clrIdx="2">
    <p:extLst>
      <p:ext uri="{19B8F6BF-5375-455C-9EA6-DF929625EA0E}">
        <p15:presenceInfo xmlns:p15="http://schemas.microsoft.com/office/powerpoint/2012/main" userId="S::leafleck@Uni-Mainz.De::d3ec5d85-ecae-4985-8b07-d7d09961d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01E"/>
    <a:srgbClr val="E78631"/>
    <a:srgbClr val="5E5E5E"/>
    <a:srgbClr val="9A2E90"/>
    <a:srgbClr val="00ACA7"/>
    <a:srgbClr val="DD1B50"/>
    <a:srgbClr val="D6315A"/>
    <a:srgbClr val="003841"/>
    <a:srgbClr val="1198D1"/>
    <a:srgbClr val="F5B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72" d="100"/>
          <a:sy n="72" d="100"/>
        </p:scale>
        <p:origin x="360" y="54"/>
      </p:cViewPr>
      <p:guideLst/>
    </p:cSldViewPr>
  </p:slideViewPr>
  <p:notesTextViewPr>
    <p:cViewPr>
      <p:scale>
        <a:sx n="1" d="1"/>
        <a:sy n="1" d="1"/>
      </p:scale>
      <p:origin x="0" y="0"/>
    </p:cViewPr>
  </p:notesTextViewPr>
  <p:sorterViewPr>
    <p:cViewPr>
      <p:scale>
        <a:sx n="140" d="100"/>
        <a:sy n="140" d="100"/>
      </p:scale>
      <p:origin x="0" y="-1945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F5B020"/>
        </a:solidFill>
      </dgm:spPr>
      <dgm:t>
        <a:bodyPr/>
        <a:lstStyle/>
        <a:p>
          <a:r>
            <a:rPr lang="de-DE" dirty="0"/>
            <a:t>Beginne mit einer Aussage, die Dein Publikum fesselt. Mache eine Aussage, die die Aufmerksamkeit Deines Publikums sofort weckt. Vielleicht mit einem dramatischen Fakt. Das ist Dein Einstieg und sollte nur ein oder zwei Sätze lang sein. </a:t>
          </a:r>
          <a:endParaRPr lang="en-US" dirty="0"/>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de-DE" dirty="0"/>
            <a:t>Stelle den Hauptpunkt dar. Beschreibe die Hauptaussage und wen sie betrifft. Welche Auswirkungen sie hat?</a:t>
          </a:r>
          <a:endParaRPr lang="en-US" dirty="0"/>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D6315A"/>
        </a:solidFill>
      </dgm:spPr>
      <dgm:t>
        <a:bodyPr/>
        <a:lstStyle/>
        <a:p>
          <a:r>
            <a:rPr lang="de-DE" dirty="0"/>
            <a:t>Liefere Fakten zu Deiner Botschaft (Beweise/Belege).                                                                                                      Daten sind wichtig, um zu zeigen, dass ein Problem besteht. Deine Position wird unterstützt. Suche nach Fakten, die für Dein Publikum relevant sind.</a:t>
          </a:r>
          <a:endParaRPr lang="en-US" dirty="0"/>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2297D-6D49-4410-A68E-6B5E2469441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042C9A4-DD11-4ED6-BDA1-224C0B74CBFE}">
      <dgm:prSet phldrT="[Text]"/>
      <dgm:spPr>
        <a:solidFill>
          <a:srgbClr val="D6315A"/>
        </a:solidFill>
      </dgm:spPr>
      <dgm:t>
        <a:bodyPr/>
        <a:lstStyle/>
        <a:p>
          <a:r>
            <a:rPr lang="de-DE" dirty="0"/>
            <a:t>Erzähle eine Geschichte oder gebe ein Beispiel für das Problem. Ein Beispiel oder eine Geschichte gibt dem Problem ein menschliches Gesicht und macht es realer und überzeugender. Auch hier solltest Du darauf achten, dass das Beispiel für Dein Publikum wichtig ist.</a:t>
          </a:r>
        </a:p>
        <a:p>
          <a:endParaRPr lang="en-US" dirty="0"/>
        </a:p>
      </dgm:t>
    </dgm:pt>
    <dgm:pt modelId="{63AC670A-F67F-4DEB-804B-BB846BAFA392}" type="parTrans" cxnId="{77DE4F33-9949-42E5-A415-AD9BA0D81E3F}">
      <dgm:prSet/>
      <dgm:spPr/>
      <dgm:t>
        <a:bodyPr/>
        <a:lstStyle/>
        <a:p>
          <a:endParaRPr lang="en-US"/>
        </a:p>
      </dgm:t>
    </dgm:pt>
    <dgm:pt modelId="{C324E54F-8367-4513-86FB-97CAAA397D92}" type="sibTrans" cxnId="{77DE4F33-9949-42E5-A415-AD9BA0D81E3F}">
      <dgm:prSet/>
      <dgm:spPr/>
      <dgm:t>
        <a:bodyPr/>
        <a:lstStyle/>
        <a:p>
          <a:endParaRPr lang="en-US"/>
        </a:p>
      </dgm:t>
    </dgm:pt>
    <dgm:pt modelId="{C6CBE1D3-06CC-4DB4-B5E8-0AC3C7CFC7BE}">
      <dgm:prSet phldrT="[Text]"/>
      <dgm:spPr>
        <a:solidFill>
          <a:srgbClr val="E78631"/>
        </a:solidFill>
      </dgm:spPr>
      <dgm:t>
        <a:bodyPr/>
        <a:lstStyle/>
        <a:p>
          <a:r>
            <a:rPr lang="de-DE" dirty="0"/>
            <a:t>Stelle eine Verbindung zwischen dem Thema und den Werten, Anliegen oder Eigeninteressen des Publikums her.  Zeige Deinem Publikum, wie dieses Interesse zu dem passt, was ihm wichtig ist und was es will oder braucht.</a:t>
          </a:r>
          <a:endParaRPr lang="en-US" dirty="0"/>
        </a:p>
      </dgm:t>
    </dgm:pt>
    <dgm:pt modelId="{61867C89-B320-4A35-A633-77775521675D}" type="parTrans" cxnId="{909D142F-D418-41E1-AB98-375A7699515B}">
      <dgm:prSet/>
      <dgm:spPr/>
      <dgm:t>
        <a:bodyPr/>
        <a:lstStyle/>
        <a:p>
          <a:endParaRPr lang="en-US"/>
        </a:p>
      </dgm:t>
    </dgm:pt>
    <dgm:pt modelId="{9366234F-1258-41CA-9C27-E23A33EB6B05}" type="sibTrans" cxnId="{909D142F-D418-41E1-AB98-375A7699515B}">
      <dgm:prSet/>
      <dgm:spPr/>
      <dgm:t>
        <a:bodyPr/>
        <a:lstStyle/>
        <a:p>
          <a:endParaRPr lang="en-US"/>
        </a:p>
      </dgm:t>
    </dgm:pt>
    <dgm:pt modelId="{EB801EBF-BA4C-495B-8677-DE145EC93ADA}">
      <dgm:prSet phldrT="[Text]"/>
      <dgm:spPr>
        <a:solidFill>
          <a:srgbClr val="F5B020"/>
        </a:solidFill>
      </dgm:spPr>
      <dgm:t>
        <a:bodyPr/>
        <a:lstStyle/>
        <a:p>
          <a:r>
            <a:rPr lang="de-DE" dirty="0"/>
            <a:t>Abschließend fasse alles zusammen. Überlege, in welcher Form Du diese Botschaft vermitteln könntest (Text, Bilder, Video usw.).</a:t>
          </a:r>
          <a:endParaRPr lang="en-US" dirty="0"/>
        </a:p>
      </dgm:t>
    </dgm:pt>
    <dgm:pt modelId="{C69967D2-A32A-4418-852F-D2E1BE339B62}" type="parTrans" cxnId="{B27510AE-3BB7-4ED7-A588-E7D91B98F170}">
      <dgm:prSet/>
      <dgm:spPr/>
      <dgm:t>
        <a:bodyPr/>
        <a:lstStyle/>
        <a:p>
          <a:endParaRPr lang="en-US"/>
        </a:p>
      </dgm:t>
    </dgm:pt>
    <dgm:pt modelId="{15EE5011-CC31-4074-9F9B-CEA4C59C7EC0}" type="sibTrans" cxnId="{B27510AE-3BB7-4ED7-A588-E7D91B98F170}">
      <dgm:prSet/>
      <dgm:spPr/>
      <dgm:t>
        <a:bodyPr/>
        <a:lstStyle/>
        <a:p>
          <a:endParaRPr lang="en-US"/>
        </a:p>
      </dgm:t>
    </dgm:pt>
    <dgm:pt modelId="{1CD52352-84F7-49EC-BD7B-3185E9199ECC}" type="pres">
      <dgm:prSet presAssocID="{7F12297D-6D49-4410-A68E-6B5E24694415}" presName="Name0" presStyleCnt="0">
        <dgm:presLayoutVars>
          <dgm:dir/>
          <dgm:resizeHandles val="exact"/>
        </dgm:presLayoutVars>
      </dgm:prSet>
      <dgm:spPr/>
    </dgm:pt>
    <dgm:pt modelId="{70E79B83-658D-4886-AC3A-0BA875E56664}" type="pres">
      <dgm:prSet presAssocID="{0042C9A4-DD11-4ED6-BDA1-224C0B74CBFE}" presName="node" presStyleLbl="node1" presStyleIdx="0" presStyleCnt="3">
        <dgm:presLayoutVars>
          <dgm:bulletEnabled val="1"/>
        </dgm:presLayoutVars>
      </dgm:prSet>
      <dgm:spPr/>
    </dgm:pt>
    <dgm:pt modelId="{B60B8DF2-D22C-4607-B019-C2F25A1AD62D}" type="pres">
      <dgm:prSet presAssocID="{C324E54F-8367-4513-86FB-97CAAA397D92}" presName="sibTrans" presStyleCnt="0"/>
      <dgm:spPr/>
    </dgm:pt>
    <dgm:pt modelId="{A2F8017D-5E1F-4909-849F-FF445C207F77}" type="pres">
      <dgm:prSet presAssocID="{C6CBE1D3-06CC-4DB4-B5E8-0AC3C7CFC7BE}" presName="node" presStyleLbl="node1" presStyleIdx="1" presStyleCnt="3">
        <dgm:presLayoutVars>
          <dgm:bulletEnabled val="1"/>
        </dgm:presLayoutVars>
      </dgm:prSet>
      <dgm:spPr/>
    </dgm:pt>
    <dgm:pt modelId="{78D58503-2812-4001-AFFB-FD41BDCC64DD}" type="pres">
      <dgm:prSet presAssocID="{9366234F-1258-41CA-9C27-E23A33EB6B05}" presName="sibTrans" presStyleCnt="0"/>
      <dgm:spPr/>
    </dgm:pt>
    <dgm:pt modelId="{E104CC17-FB95-4114-84D5-F3D4E3886647}" type="pres">
      <dgm:prSet presAssocID="{EB801EBF-BA4C-495B-8677-DE145EC93ADA}" presName="node" presStyleLbl="node1" presStyleIdx="2" presStyleCnt="3">
        <dgm:presLayoutVars>
          <dgm:bulletEnabled val="1"/>
        </dgm:presLayoutVars>
      </dgm:prSet>
      <dgm:spPr/>
    </dgm:pt>
  </dgm:ptLst>
  <dgm:cxnLst>
    <dgm:cxn modelId="{F711D900-915F-4906-9593-55C48BAADA7E}" type="presOf" srcId="{C6CBE1D3-06CC-4DB4-B5E8-0AC3C7CFC7BE}" destId="{A2F8017D-5E1F-4909-849F-FF445C207F77}" srcOrd="0" destOrd="0" presId="urn:microsoft.com/office/officeart/2005/8/layout/hList6"/>
    <dgm:cxn modelId="{C8C34D11-4F54-46DB-8CEF-FB183926711D}" type="presOf" srcId="{0042C9A4-DD11-4ED6-BDA1-224C0B74CBFE}" destId="{70E79B83-658D-4886-AC3A-0BA875E56664}" srcOrd="0" destOrd="0" presId="urn:microsoft.com/office/officeart/2005/8/layout/hList6"/>
    <dgm:cxn modelId="{909D142F-D418-41E1-AB98-375A7699515B}" srcId="{7F12297D-6D49-4410-A68E-6B5E24694415}" destId="{C6CBE1D3-06CC-4DB4-B5E8-0AC3C7CFC7BE}" srcOrd="1" destOrd="0" parTransId="{61867C89-B320-4A35-A633-77775521675D}" sibTransId="{9366234F-1258-41CA-9C27-E23A33EB6B05}"/>
    <dgm:cxn modelId="{77DE4F33-9949-42E5-A415-AD9BA0D81E3F}" srcId="{7F12297D-6D49-4410-A68E-6B5E24694415}" destId="{0042C9A4-DD11-4ED6-BDA1-224C0B74CBFE}" srcOrd="0" destOrd="0" parTransId="{63AC670A-F67F-4DEB-804B-BB846BAFA392}" sibTransId="{C324E54F-8367-4513-86FB-97CAAA397D92}"/>
    <dgm:cxn modelId="{F18A1063-03E7-474A-AF34-35AB35D4D874}" type="presOf" srcId="{7F12297D-6D49-4410-A68E-6B5E24694415}" destId="{1CD52352-84F7-49EC-BD7B-3185E9199ECC}" srcOrd="0" destOrd="0" presId="urn:microsoft.com/office/officeart/2005/8/layout/hList6"/>
    <dgm:cxn modelId="{B27510AE-3BB7-4ED7-A588-E7D91B98F170}" srcId="{7F12297D-6D49-4410-A68E-6B5E24694415}" destId="{EB801EBF-BA4C-495B-8677-DE145EC93ADA}" srcOrd="2" destOrd="0" parTransId="{C69967D2-A32A-4418-852F-D2E1BE339B62}" sibTransId="{15EE5011-CC31-4074-9F9B-CEA4C59C7EC0}"/>
    <dgm:cxn modelId="{612B17C0-C85E-4E88-85E7-10179780DBF9}" type="presOf" srcId="{EB801EBF-BA4C-495B-8677-DE145EC93ADA}" destId="{E104CC17-FB95-4114-84D5-F3D4E3886647}" srcOrd="0" destOrd="0" presId="urn:microsoft.com/office/officeart/2005/8/layout/hList6"/>
    <dgm:cxn modelId="{A75323B8-7D61-4FFE-868D-C16375DF0BED}" type="presParOf" srcId="{1CD52352-84F7-49EC-BD7B-3185E9199ECC}" destId="{70E79B83-658D-4886-AC3A-0BA875E56664}" srcOrd="0" destOrd="0" presId="urn:microsoft.com/office/officeart/2005/8/layout/hList6"/>
    <dgm:cxn modelId="{9FD944CD-D7CF-4024-AF2E-8E092D3D4D30}" type="presParOf" srcId="{1CD52352-84F7-49EC-BD7B-3185E9199ECC}" destId="{B60B8DF2-D22C-4607-B019-C2F25A1AD62D}" srcOrd="1" destOrd="0" presId="urn:microsoft.com/office/officeart/2005/8/layout/hList6"/>
    <dgm:cxn modelId="{4CD0620D-F9C8-4781-BBE9-835750AA524A}" type="presParOf" srcId="{1CD52352-84F7-49EC-BD7B-3185E9199ECC}" destId="{A2F8017D-5E1F-4909-849F-FF445C207F77}" srcOrd="2" destOrd="0" presId="urn:microsoft.com/office/officeart/2005/8/layout/hList6"/>
    <dgm:cxn modelId="{D7FB51FD-5C75-4B14-9F32-7D6BF42EFA0C}" type="presParOf" srcId="{1CD52352-84F7-49EC-BD7B-3185E9199ECC}" destId="{78D58503-2812-4001-AFFB-FD41BDCC64DD}" srcOrd="3" destOrd="0" presId="urn:microsoft.com/office/officeart/2005/8/layout/hList6"/>
    <dgm:cxn modelId="{EF42259C-D29D-400F-8449-68174B282893}" type="presParOf" srcId="{1CD52352-84F7-49EC-BD7B-3185E9199ECC}" destId="{E104CC17-FB95-4114-84D5-F3D4E388664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None/>
          </a:pPr>
          <a:r>
            <a:rPr lang="de-DE" sz="1800" kern="1200" dirty="0"/>
            <a:t>Beginne mit einer Aussage, die Dein Publikum fesselt. Mache eine Aussage, die die Aufmerksamkeit Deines Publikums sofort weckt. Vielleicht mit einem dramatischen Fakt. Das ist Dein Einstieg und sollte nur ein oder zwei Sätze lang sein. </a:t>
          </a:r>
          <a:endParaRPr lang="en-US" sz="1800" kern="1200" dirty="0"/>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None/>
          </a:pPr>
          <a:r>
            <a:rPr lang="de-DE" sz="1800" kern="1200" dirty="0"/>
            <a:t>Stelle den Hauptpunkt dar. Beschreibe die Hauptaussage und wen sie betrifft. Welche Auswirkungen sie hat?</a:t>
          </a:r>
          <a:endParaRPr lang="en-US" sz="1800" kern="1200" dirty="0"/>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2675" bIns="0" numCol="1" spcCol="1270" anchor="ctr" anchorCtr="0">
          <a:noAutofit/>
        </a:bodyPr>
        <a:lstStyle/>
        <a:p>
          <a:pPr marL="0" lvl="0" indent="0" algn="ctr" defTabSz="800100">
            <a:lnSpc>
              <a:spcPct val="90000"/>
            </a:lnSpc>
            <a:spcBef>
              <a:spcPct val="0"/>
            </a:spcBef>
            <a:spcAft>
              <a:spcPct val="35000"/>
            </a:spcAft>
            <a:buNone/>
          </a:pPr>
          <a:r>
            <a:rPr lang="de-DE" sz="1800" kern="1200" dirty="0"/>
            <a:t>Liefere Fakten zu Deiner Botschaft (Beweise/Belege).                                                                                                      Daten sind wichtig, um zu zeigen, dass ein Problem besteht. Deine Position wird unterstützt. Suche nach Fakten, die für Dein Publikum relevant sind.</a:t>
          </a:r>
          <a:endParaRPr lang="en-US" sz="1800" kern="1200" dirty="0"/>
        </a:p>
      </dsp:txBody>
      <dsp:txXfrm rot="5400000">
        <a:off x="7227791" y="766733"/>
        <a:ext cx="3361161" cy="2300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9B83-658D-4886-AC3A-0BA875E56664}">
      <dsp:nvSpPr>
        <dsp:cNvPr id="0" name=""/>
        <dsp:cNvSpPr/>
      </dsp:nvSpPr>
      <dsp:spPr>
        <a:xfrm rot="16200000">
          <a:off x="-234962" y="236255"/>
          <a:ext cx="3833672" cy="3361161"/>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de-DE" sz="1700" kern="1200" dirty="0"/>
            <a:t>Erzähle eine Geschichte oder gebe ein Beispiel für das Problem. Ein Beispiel oder eine Geschichte gibt dem Problem ein menschliches Gesicht und macht es realer und überzeugender. Auch hier solltest Du darauf achten, dass das Beispiel für Dein Publikum wichtig ist.</a:t>
          </a:r>
        </a:p>
        <a:p>
          <a:pPr marL="0" lvl="0" indent="0" algn="ctr" defTabSz="755650">
            <a:lnSpc>
              <a:spcPct val="90000"/>
            </a:lnSpc>
            <a:spcBef>
              <a:spcPct val="0"/>
            </a:spcBef>
            <a:spcAft>
              <a:spcPct val="35000"/>
            </a:spcAft>
            <a:buNone/>
          </a:pPr>
          <a:endParaRPr lang="en-US" sz="1700" kern="1200" dirty="0"/>
        </a:p>
      </dsp:txBody>
      <dsp:txXfrm rot="5400000">
        <a:off x="1294" y="766733"/>
        <a:ext cx="3361161" cy="2300204"/>
      </dsp:txXfrm>
    </dsp:sp>
    <dsp:sp modelId="{A2F8017D-5E1F-4909-849F-FF445C207F77}">
      <dsp:nvSpPr>
        <dsp:cNvPr id="0" name=""/>
        <dsp:cNvSpPr/>
      </dsp:nvSpPr>
      <dsp:spPr>
        <a:xfrm rot="16200000">
          <a:off x="3378286" y="236255"/>
          <a:ext cx="3833672" cy="3361161"/>
        </a:xfrm>
        <a:prstGeom prst="flowChartManualOperation">
          <a:avLst/>
        </a:prstGeom>
        <a:solidFill>
          <a:srgbClr val="E78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de-DE" sz="1700" kern="1200" dirty="0"/>
            <a:t>Stelle eine Verbindung zwischen dem Thema und den Werten, Anliegen oder Eigeninteressen des Publikums her.  Zeige Deinem Publikum, wie dieses Interesse zu dem passt, was ihm wichtig ist und was es will oder braucht.</a:t>
          </a:r>
          <a:endParaRPr lang="en-US" sz="1700" kern="1200" dirty="0"/>
        </a:p>
      </dsp:txBody>
      <dsp:txXfrm rot="5400000">
        <a:off x="3614542" y="766733"/>
        <a:ext cx="3361161" cy="2300204"/>
      </dsp:txXfrm>
    </dsp:sp>
    <dsp:sp modelId="{E104CC17-FB95-4114-84D5-F3D4E3886647}">
      <dsp:nvSpPr>
        <dsp:cNvPr id="0" name=""/>
        <dsp:cNvSpPr/>
      </dsp:nvSpPr>
      <dsp:spPr>
        <a:xfrm rot="16200000">
          <a:off x="6991535" y="236255"/>
          <a:ext cx="3833672" cy="3361161"/>
        </a:xfrm>
        <a:prstGeom prst="flowChartManualOperation">
          <a:avLst/>
        </a:prstGeom>
        <a:solidFill>
          <a:srgbClr val="F5B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de-DE" sz="1700" kern="1200" dirty="0"/>
            <a:t>Abschließend fasse alles zusammen. Überlege, in welcher Form Du diese Botschaft vermitteln könntest (Text, Bilder, Video usw.).</a:t>
          </a:r>
          <a:endParaRPr lang="en-US" sz="1700" kern="1200" dirty="0"/>
        </a:p>
      </dsp:txBody>
      <dsp:txXfrm rot="5400000">
        <a:off x="7227791" y="766733"/>
        <a:ext cx="3361161" cy="230020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60</a:t>
            </a:fld>
            <a:endParaRPr lang="en-GB" dirty="0"/>
          </a:p>
        </p:txBody>
      </p:sp>
    </p:spTree>
    <p:extLst>
      <p:ext uri="{BB962C8B-B14F-4D97-AF65-F5344CB8AC3E}">
        <p14:creationId xmlns:p14="http://schemas.microsoft.com/office/powerpoint/2010/main" val="24522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61</a:t>
            </a:fld>
            <a:endParaRPr lang="en-GB" dirty="0"/>
          </a:p>
        </p:txBody>
      </p:sp>
    </p:spTree>
    <p:extLst>
      <p:ext uri="{BB962C8B-B14F-4D97-AF65-F5344CB8AC3E}">
        <p14:creationId xmlns:p14="http://schemas.microsoft.com/office/powerpoint/2010/main" val="33710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4290E-0EF3-48C0-B594-11240F6B4AE6}" type="slidenum">
              <a:rPr lang="en-GB" smtClean="0"/>
              <a:t>62</a:t>
            </a:fld>
            <a:endParaRPr lang="en-GB" dirty="0"/>
          </a:p>
        </p:txBody>
      </p:sp>
    </p:spTree>
    <p:extLst>
      <p:ext uri="{BB962C8B-B14F-4D97-AF65-F5344CB8AC3E}">
        <p14:creationId xmlns:p14="http://schemas.microsoft.com/office/powerpoint/2010/main" val="302680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31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D48A78C-3C07-47F2-B314-6B33B7752D58}"/>
              </a:ext>
            </a:extLst>
          </p:cNvPr>
          <p:cNvGrpSpPr/>
          <p:nvPr userDrawn="1"/>
        </p:nvGrpSpPr>
        <p:grpSpPr>
          <a:xfrm>
            <a:off x="10227720" y="6113464"/>
            <a:ext cx="1964280" cy="412293"/>
            <a:chOff x="9237821" y="5953503"/>
            <a:chExt cx="1964280" cy="412293"/>
          </a:xfrm>
        </p:grpSpPr>
        <p:sp>
          <p:nvSpPr>
            <p:cNvPr id="19" name="TextBox 18">
              <a:extLst>
                <a:ext uri="{FF2B5EF4-FFF2-40B4-BE49-F238E27FC236}">
                  <a16:creationId xmlns:a16="http://schemas.microsoft.com/office/drawing/2014/main" id="{446FDB87-B1BD-40CA-807A-F920FB4E96E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36336F4E-FB81-42DA-848B-CDF263B00142}"/>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C3118A87-9070-477D-8BDF-E29705B93474}"/>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F00FC2BF-061E-4AE1-9FBE-9DC9E05CEEC5}"/>
                </a:ext>
              </a:extLst>
            </p:cNvPr>
            <p:cNvSpPr txBox="1"/>
            <p:nvPr userDrawn="1"/>
          </p:nvSpPr>
          <p:spPr>
            <a:xfrm>
              <a:off x="9237821" y="5953503"/>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462434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7" name="Group 16">
            <a:extLst>
              <a:ext uri="{FF2B5EF4-FFF2-40B4-BE49-F238E27FC236}">
                <a16:creationId xmlns:a16="http://schemas.microsoft.com/office/drawing/2014/main" id="{307A1D5D-CDDB-4C18-8DF1-91357E6EBA2E}"/>
              </a:ext>
            </a:extLst>
          </p:cNvPr>
          <p:cNvGrpSpPr/>
          <p:nvPr userDrawn="1"/>
        </p:nvGrpSpPr>
        <p:grpSpPr>
          <a:xfrm>
            <a:off x="10314652" y="6093162"/>
            <a:ext cx="1877348" cy="396639"/>
            <a:chOff x="9324753" y="5969157"/>
            <a:chExt cx="1877348" cy="396639"/>
          </a:xfrm>
        </p:grpSpPr>
        <p:sp>
          <p:nvSpPr>
            <p:cNvPr id="19" name="TextBox 18">
              <a:extLst>
                <a:ext uri="{FF2B5EF4-FFF2-40B4-BE49-F238E27FC236}">
                  <a16:creationId xmlns:a16="http://schemas.microsoft.com/office/drawing/2014/main" id="{A0C5507A-1D00-495D-BA3F-3DB97AB4C7A3}"/>
                </a:ext>
              </a:extLst>
            </p:cNvPr>
            <p:cNvSpPr txBox="1"/>
            <p:nvPr userDrawn="1"/>
          </p:nvSpPr>
          <p:spPr>
            <a:xfrm>
              <a:off x="9324753" y="5984901"/>
              <a:ext cx="1877348"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A515BA8D-77F9-4BC0-8F52-5C20C9CC1A99}"/>
                </a:ext>
              </a:extLst>
            </p:cNvPr>
            <p:cNvSpPr txBox="1"/>
            <p:nvPr userDrawn="1"/>
          </p:nvSpPr>
          <p:spPr>
            <a:xfrm>
              <a:off x="9535035" y="6170672"/>
              <a:ext cx="1667066" cy="162000"/>
            </a:xfrm>
            <a:prstGeom prst="rect">
              <a:avLst/>
            </a:prstGeom>
            <a:solidFill>
              <a:srgbClr val="C00000"/>
            </a:solidFill>
          </p:spPr>
          <p:txBody>
            <a:bodyPr wrap="square" rtlCol="0">
              <a:spAutoFit/>
            </a:bodyPr>
            <a:lstStyle/>
            <a:p>
              <a:pPr algn="r"/>
              <a:endParaRPr lang="en-US" sz="800" dirty="0">
                <a:solidFill>
                  <a:schemeClr val="bg1"/>
                </a:solidFill>
              </a:endParaRPr>
            </a:p>
          </p:txBody>
        </p:sp>
        <p:sp>
          <p:nvSpPr>
            <p:cNvPr id="21" name="TextBox 20">
              <a:extLst>
                <a:ext uri="{FF2B5EF4-FFF2-40B4-BE49-F238E27FC236}">
                  <a16:creationId xmlns:a16="http://schemas.microsoft.com/office/drawing/2014/main" id="{0226186F-9C27-4C2E-B48A-AAB6E4999F22}"/>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D26FB3FD-CFBD-4B0F-B849-8DFB138C944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75341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grpSp>
        <p:nvGrpSpPr>
          <p:cNvPr id="11" name="Group 10">
            <a:extLst>
              <a:ext uri="{FF2B5EF4-FFF2-40B4-BE49-F238E27FC236}">
                <a16:creationId xmlns:a16="http://schemas.microsoft.com/office/drawing/2014/main" id="{B62BC104-6D6E-4A04-888A-52F84834E944}"/>
              </a:ext>
            </a:extLst>
          </p:cNvPr>
          <p:cNvGrpSpPr/>
          <p:nvPr userDrawn="1"/>
        </p:nvGrpSpPr>
        <p:grpSpPr>
          <a:xfrm>
            <a:off x="10314652" y="6093162"/>
            <a:ext cx="1877348" cy="396639"/>
            <a:chOff x="9324753" y="5969157"/>
            <a:chExt cx="1877348" cy="396639"/>
          </a:xfrm>
        </p:grpSpPr>
        <p:sp>
          <p:nvSpPr>
            <p:cNvPr id="12" name="TextBox 11">
              <a:extLst>
                <a:ext uri="{FF2B5EF4-FFF2-40B4-BE49-F238E27FC236}">
                  <a16:creationId xmlns:a16="http://schemas.microsoft.com/office/drawing/2014/main" id="{65AC192A-3F95-4273-92DD-A695F203885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3" name="TextBox 12">
              <a:extLst>
                <a:ext uri="{FF2B5EF4-FFF2-40B4-BE49-F238E27FC236}">
                  <a16:creationId xmlns:a16="http://schemas.microsoft.com/office/drawing/2014/main" id="{457E36E9-AC76-4872-AE41-2C62A2C433BB}"/>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4" name="TextBox 13">
              <a:extLst>
                <a:ext uri="{FF2B5EF4-FFF2-40B4-BE49-F238E27FC236}">
                  <a16:creationId xmlns:a16="http://schemas.microsoft.com/office/drawing/2014/main" id="{35DA7952-090A-4381-844C-085A8231B87F}"/>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5" name="TextBox 14">
              <a:extLst>
                <a:ext uri="{FF2B5EF4-FFF2-40B4-BE49-F238E27FC236}">
                  <a16:creationId xmlns:a16="http://schemas.microsoft.com/office/drawing/2014/main" id="{77D3D172-6787-4BD0-A78F-2D9067EAD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278515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7816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 id="2147483706" r:id="rId41"/>
    <p:sldLayoutId id="2147483707" r:id="rId42"/>
    <p:sldLayoutId id="2147483708"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cholar.google.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hyperlink" Target="https://www.facultyfocus.com/articles/online-education/helping-students-develop-digital-content-curation-skil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ggle.it/" TargetMode="External"/><Relationship Id="rId1" Type="http://schemas.openxmlformats.org/officeDocument/2006/relationships/slideLayout" Target="../slideLayouts/slideLayout14.xml"/><Relationship Id="rId5" Type="http://schemas.openxmlformats.org/officeDocument/2006/relationships/hyperlink" Target="https://www.facultyfocus.com/articles/online-education/helping-students-develop-digital-content-curation-skills/" TargetMode="Externa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hyperlink" Target="https://www.facultyfocus.com/articles/online-education/helping-students-develop-digital-content-curation-skil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keydifferences.com/difference-between-formal-and-informal-writing.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app.grammarly.com/" TargetMode="External"/><Relationship Id="rId2" Type="http://schemas.openxmlformats.org/officeDocument/2006/relationships/hyperlink" Target="https://eurostories.eu/toolbox/" TargetMode="External"/><Relationship Id="rId1" Type="http://schemas.openxmlformats.org/officeDocument/2006/relationships/slideLayout" Target="../slideLayouts/slideLayout2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Layout" Target="../slideLayouts/slideLayout11.xml"/><Relationship Id="rId1" Type="http://schemas.openxmlformats.org/officeDocument/2006/relationships/video" Target="https://www.youtube.com/embed/jNApH8nGj1U?feature=oembed" TargetMode="External"/><Relationship Id="rId6" Type="http://schemas.openxmlformats.org/officeDocument/2006/relationships/image" Target="../media/image30.jpeg"/><Relationship Id="rId5" Type="http://schemas.openxmlformats.org/officeDocument/2006/relationships/hyperlink" Target="https://www.shutterstock.com/" TargetMode="External"/><Relationship Id="rId4" Type="http://schemas.openxmlformats.org/officeDocument/2006/relationships/hyperlink" Target="https://pixabay.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3.xml"/><Relationship Id="rId1" Type="http://schemas.openxmlformats.org/officeDocument/2006/relationships/video" Target="https://www.youtube.com/embed/PeOuHe0czfE?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idearocketanimation.com/17385-reasons-video-effective-text/?nab=1"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0.xml"/><Relationship Id="rId1" Type="http://schemas.openxmlformats.org/officeDocument/2006/relationships/video" Target="https://www.youtube.com/embed/2nIq8VEixEc?feature=oembed" TargetMode="External"/><Relationship Id="rId5" Type="http://schemas.openxmlformats.org/officeDocument/2006/relationships/image" Target="../media/image34.jpeg"/><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hyperlink" Target="https://www.mikogo.com/2015/10/08/powerful-short-presentations/" TargetMode="External"/><Relationship Id="rId2" Type="http://schemas.openxmlformats.org/officeDocument/2006/relationships/slideLayout" Target="../slideLayouts/slideLayout10.xml"/><Relationship Id="rId1" Type="http://schemas.openxmlformats.org/officeDocument/2006/relationships/video" Target="https://www.youtube.com/embed/Iwpi1Lm6dFo?feature=oembed" TargetMode="External"/><Relationship Id="rId6" Type="http://schemas.openxmlformats.org/officeDocument/2006/relationships/hyperlink" Target="https://www.youtube.com/watch?v=Iwpi1Lm6dFo" TargetMode="External"/><Relationship Id="rId5" Type="http://schemas.openxmlformats.org/officeDocument/2006/relationships/image" Target="../media/image35.jpeg"/><Relationship Id="rId4" Type="http://schemas.openxmlformats.org/officeDocument/2006/relationships/hyperlink" Target="https://www.circlesstudio.com/blog/presentations-tips-ideas/#:~:text=Presentations%20play%20an%20important%20role%20in%20marketing%20and,they%20can%20often%20be%20treated%20as%20an%20afterthough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s://blog.ed.ted.com/2019/08/26/6-dos-and-donts-for-next-level-slides-from-a-slide-expert/"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canva.com/"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hyperlink" Target="https://www.microsoft.com/en-us/microsoft-365/powerpoint" TargetMode="External"/><Relationship Id="rId1" Type="http://schemas.openxmlformats.org/officeDocument/2006/relationships/slideLayout" Target="../slideLayouts/slideLayout10.xml"/><Relationship Id="rId6" Type="http://schemas.openxmlformats.org/officeDocument/2006/relationships/hyperlink" Target="https://prezi.com/" TargetMode="External"/><Relationship Id="rId5" Type="http://schemas.openxmlformats.org/officeDocument/2006/relationships/image" Target="../media/image37.png"/><Relationship Id="rId4" Type="http://schemas.openxmlformats.org/officeDocument/2006/relationships/hyperlink" Target="https://g.co/kgs/w5jZtJ" TargetMode="External"/><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0.xml"/><Relationship Id="rId1" Type="http://schemas.openxmlformats.org/officeDocument/2006/relationships/video" Target="https://www.youtube.com/embed/aGJYUF-RrjE?feature=oembed" TargetMode="External"/><Relationship Id="rId4" Type="http://schemas.openxmlformats.org/officeDocument/2006/relationships/hyperlink" Target="https://www.youtube.com/watch?v=JQDgE_eJG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1.xml"/><Relationship Id="rId1" Type="http://schemas.openxmlformats.org/officeDocument/2006/relationships/video" Target="https://www.youtube.com/embed/9ch_rkRwk1M?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2.xml"/><Relationship Id="rId1" Type="http://schemas.openxmlformats.org/officeDocument/2006/relationships/video" Target="https://www.youtube.com/embed/xwwt-2oz0pg?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canva.com/"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ed.ted.com/student_talks"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4.svg"/><Relationship Id="rId2" Type="http://schemas.openxmlformats.org/officeDocument/2006/relationships/slideLayout" Target="../slideLayouts/slideLayout29.xml"/><Relationship Id="rId1" Type="http://schemas.openxmlformats.org/officeDocument/2006/relationships/video" Target="https://www.youtube.com/embed/JQDgE_eJGTM?feature=oembed" TargetMode="External"/><Relationship Id="rId6" Type="http://schemas.openxmlformats.org/officeDocument/2006/relationships/image" Target="../media/image13.png"/><Relationship Id="rId5" Type="http://schemas.openxmlformats.org/officeDocument/2006/relationships/hyperlink" Target="https://www.youtube.com/watch?v=JQDgE_eJGTM" TargetMode="External"/><Relationship Id="rId4" Type="http://schemas.openxmlformats.org/officeDocument/2006/relationships/hyperlink" Target="https://ed.ted.com/student_talk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0.xml"/><Relationship Id="rId1" Type="http://schemas.openxmlformats.org/officeDocument/2006/relationships/video" Target="https://www.youtube.com/embed/Cx4Oh7mIpv8?feature=oembed" TargetMode="External"/><Relationship Id="rId5" Type="http://schemas.openxmlformats.org/officeDocument/2006/relationships/hyperlink" Target="https://www.youtube.com/watch?v=JQDgE_eJGTM" TargetMode="External"/><Relationship Id="rId4" Type="http://schemas.openxmlformats.org/officeDocument/2006/relationships/hyperlink" Target="https://www.youtube.com/channel/UC5QigptZiCIvkpe-LCyzyXQ"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uroparl.europa.eu/RegData/etudes/STUD/2018/625126/EPRS_STU(2018)625126_EN.pdf" TargetMode="External"/><Relationship Id="rId2" Type="http://schemas.openxmlformats.org/officeDocument/2006/relationships/hyperlink" Target="https://www.nibusinessinfo.co.uk/content/different-types-copyright-licences"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plagiarismdetector.net/"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iYO9y4j3njQ?feature=oembed" TargetMode="External"/><Relationship Id="rId1" Type="http://schemas.openxmlformats.org/officeDocument/2006/relationships/video" Target="https://www.youtube.com/embed/O212iYkV3lg?feature=oembed" TargetMode="Externa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svg"/><Relationship Id="rId4" Type="http://schemas.openxmlformats.org/officeDocument/2006/relationships/hyperlink" Target="https://www.blackboard.com/teaching-learning/learning-management/mobile-learning-solutions" TargetMode="External"/><Relationship Id="rId9" Type="http://schemas.openxmlformats.org/officeDocument/2006/relationships/image" Target="../media/image56.png"/></Relationships>
</file>

<file path=ppt/slides/_rels/slide5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U3vPAFDEPs?feature=oembed" TargetMode="External"/><Relationship Id="rId1" Type="http://schemas.openxmlformats.org/officeDocument/2006/relationships/video" Target="https://www.youtube.com/embed/gtpVNjuM2dY?feature=oembed" TargetMode="External"/><Relationship Id="rId6" Type="http://schemas.openxmlformats.org/officeDocument/2006/relationships/hyperlink" Target="https://moodle.org/" TargetMode="External"/><Relationship Id="rId5" Type="http://schemas.openxmlformats.org/officeDocument/2006/relationships/image" Target="../media/image59.jpeg"/><Relationship Id="rId10" Type="http://schemas.openxmlformats.org/officeDocument/2006/relationships/image" Target="../media/image61.svg"/><Relationship Id="rId4" Type="http://schemas.openxmlformats.org/officeDocument/2006/relationships/image" Target="../media/image58.jpeg"/><Relationship Id="rId9" Type="http://schemas.openxmlformats.org/officeDocument/2006/relationships/image" Target="../media/image60.png"/></Relationships>
</file>

<file path=ppt/slides/_rels/slide5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slideLayout" Target="../slideLayouts/slideLayout24.xml"/><Relationship Id="rId7" Type="http://schemas.openxmlformats.org/officeDocument/2006/relationships/image" Target="../media/image54.png"/><Relationship Id="rId2" Type="http://schemas.openxmlformats.org/officeDocument/2006/relationships/video" Target="https://www.youtube.com/embed/bMFMVWme-Oc?feature=oembed" TargetMode="External"/><Relationship Id="rId1" Type="http://schemas.openxmlformats.org/officeDocument/2006/relationships/video" Target="https://www.youtube.com/embed/uG8KuvAIeyg?feature=oembed" TargetMode="External"/><Relationship Id="rId6" Type="http://schemas.openxmlformats.org/officeDocument/2006/relationships/hyperlink" Target="https://bubble.io/" TargetMode="External"/><Relationship Id="rId5" Type="http://schemas.openxmlformats.org/officeDocument/2006/relationships/image" Target="../media/image63.jpeg"/><Relationship Id="rId10" Type="http://schemas.openxmlformats.org/officeDocument/2006/relationships/image" Target="../media/image61.svg"/><Relationship Id="rId4" Type="http://schemas.openxmlformats.org/officeDocument/2006/relationships/image" Target="../media/image62.jpeg"/><Relationship Id="rId9"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edium.com/edtech-trends/teaching-students-to-create-content-not-just-consume-it-d199654c9c6c" TargetMode="External"/><Relationship Id="rId1" Type="http://schemas.openxmlformats.org/officeDocument/2006/relationships/slideLayout" Target="../slideLayouts/slideLayout20.xml"/><Relationship Id="rId5" Type="http://schemas.openxmlformats.org/officeDocument/2006/relationships/image" Target="../media/image14.sv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www.konexio.eu/en.html?lang=e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hyperlink" Target="https://www.codeproject.com/" TargetMode="External"/><Relationship Id="rId3" Type="http://schemas.openxmlformats.org/officeDocument/2006/relationships/hyperlink" Target="https://www.youtube.com/user/derekbanas" TargetMode="External"/><Relationship Id="rId7" Type="http://schemas.openxmlformats.org/officeDocument/2006/relationships/hyperlink" Target="https://stackexchange.com/" TargetMode="External"/><Relationship Id="rId2" Type="http://schemas.openxmlformats.org/officeDocument/2006/relationships/hyperlink" Target="https://www.youtube.com/user/thenewboston" TargetMode="External"/><Relationship Id="rId1" Type="http://schemas.openxmlformats.org/officeDocument/2006/relationships/slideLayout" Target="../slideLayouts/slideLayout16.xml"/><Relationship Id="rId6" Type="http://schemas.openxmlformats.org/officeDocument/2006/relationships/hyperlink" Target="https://www.reddit.com/" TargetMode="External"/><Relationship Id="rId5" Type="http://schemas.openxmlformats.org/officeDocument/2006/relationships/hyperlink" Target="https://www.quora.com/" TargetMode="External"/><Relationship Id="rId4" Type="http://schemas.openxmlformats.org/officeDocument/2006/relationships/hyperlink" Target="https://www.youtube.com/user/DevTipsForDesigner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ultyfocus.com/articles/online-education/helping-students-develop-digital-content-curation-skills/"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https://www.facultyfocus.com/articles/online-education/helping-students-develop-digital-content-curation-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de-DE" dirty="0"/>
              <a:t>Willkommen zu</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Modul</a:t>
            </a:r>
            <a:r>
              <a:rPr lang="de-DE" sz="3600" b="1" dirty="0">
                <a:solidFill>
                  <a:srgbClr val="F5B020"/>
                </a:solidFill>
              </a:rPr>
              <a:t> </a:t>
            </a:r>
            <a:r>
              <a:rPr lang="hr-BA" sz="3600" b="1" dirty="0">
                <a:solidFill>
                  <a:srgbClr val="F5B020"/>
                </a:solidFill>
              </a:rPr>
              <a:t>3 </a:t>
            </a:r>
            <a:endParaRPr lang="en-IE" sz="3600" b="1" dirty="0">
              <a:solidFill>
                <a:srgbClr val="F5B020"/>
              </a:solidFill>
            </a:endParaRPr>
          </a:p>
          <a:p>
            <a:r>
              <a:rPr lang="en-US" sz="4400" b="1" dirty="0">
                <a:solidFill>
                  <a:srgbClr val="F5B020"/>
                </a:solidFill>
              </a:rPr>
              <a:t>Digitale Inhalte kreieren</a:t>
            </a:r>
            <a:endParaRPr lang="en-US" sz="3200" b="1" dirty="0">
              <a:solidFill>
                <a:srgbClr val="F5B020"/>
              </a:solidFill>
            </a:endParaRPr>
          </a:p>
          <a:p>
            <a:endParaRPr lang="hr-BA" sz="3600" dirty="0"/>
          </a:p>
          <a:p>
            <a:r>
              <a:rPr lang="en-IE" sz="2400" dirty="0"/>
              <a:t>Teil unserer</a:t>
            </a:r>
          </a:p>
          <a:p>
            <a:r>
              <a:rPr lang="hr-BA" sz="2400" dirty="0"/>
              <a:t>INCLUDE HER </a:t>
            </a:r>
            <a:r>
              <a:rPr lang="de-DE" sz="2400" dirty="0"/>
              <a:t>digitalen Entwicklungsr</a:t>
            </a:r>
            <a:r>
              <a:rPr lang="hr-BA" sz="2400" dirty="0"/>
              <a:t>e</a:t>
            </a:r>
            <a:r>
              <a:rPr lang="de-DE" sz="2400" dirty="0"/>
              <a:t>s</a:t>
            </a:r>
            <a:r>
              <a:rPr lang="hr-BA" sz="2400" dirty="0"/>
              <a:t>source</a:t>
            </a:r>
            <a:r>
              <a:rPr lang="de-DE" sz="2400" dirty="0"/>
              <a:t>n</a:t>
            </a:r>
            <a:endParaRPr lang="en-US" sz="2400" dirty="0"/>
          </a:p>
        </p:txBody>
      </p:sp>
      <p:pic>
        <p:nvPicPr>
          <p:cNvPr id="6" name="Picture Placeholder 5" descr="A group of people looking at a computer&#10;&#10;Description automatically generated with medium confidence">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3"/>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de-DE" sz="800" dirty="0">
                <a:solidFill>
                  <a:srgbClr val="5E5E5E"/>
                </a:solidFill>
              </a:rPr>
              <a:t>Dieses Programm wurde mit Unterstützung der Europäischen Kommission finanziert. Die Verantwortung für diese Veröffentlichung (Mitteilung) trägt allein der Verfasser; die Kommission haftet nicht für die weitere Verwendung der darin enthaltenen Angaben. 2020-1-DE01-KA203-005668 </a:t>
            </a:r>
          </a:p>
          <a:p>
            <a:pPr algn="r"/>
            <a:r>
              <a:rPr lang="en-IE" sz="800" dirty="0">
                <a:solidFill>
                  <a:srgbClr val="5E5E5E"/>
                </a:solidFill>
                <a:latin typeface="+mj-lt"/>
              </a:rPr>
              <a:t>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4"/>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87E32-FB4F-48E3-8697-CC6D0AE88C1F}"/>
              </a:ext>
            </a:extLst>
          </p:cNvPr>
          <p:cNvSpPr>
            <a:spLocks noGrp="1"/>
          </p:cNvSpPr>
          <p:nvPr>
            <p:ph type="body" sz="quarter" idx="20"/>
          </p:nvPr>
        </p:nvSpPr>
        <p:spPr>
          <a:xfrm>
            <a:off x="5905665" y="1991900"/>
            <a:ext cx="5579898" cy="3722513"/>
          </a:xfrm>
        </p:spPr>
        <p:txBody>
          <a:bodyPr/>
          <a:lstStyle/>
          <a:p>
            <a:r>
              <a:rPr lang="de-DE" dirty="0"/>
              <a:t>Wenn es um alltägliche Themen geht, reicht es aus, einfach zu "googeln".  </a:t>
            </a:r>
          </a:p>
          <a:p>
            <a:r>
              <a:rPr lang="de-DE" dirty="0"/>
              <a:t>Wenn es jedoch um disziplinäre oder Forschungsthemen geht, die detaillierter sein müssen, sollten die Lernenden in der Lage sein, die Vorteile vielfältiger und spezialisierte Suchwerkzeuge zu nutzen (z. B. EBSCOhost, PsycINFO, PubMed/Medicine).</a:t>
            </a:r>
          </a:p>
          <a:p>
            <a:endParaRPr lang="en-US" dirty="0"/>
          </a:p>
        </p:txBody>
      </p:sp>
      <p:sp>
        <p:nvSpPr>
          <p:cNvPr id="3" name="Text Placeholder 2">
            <a:extLst>
              <a:ext uri="{FF2B5EF4-FFF2-40B4-BE49-F238E27FC236}">
                <a16:creationId xmlns:a16="http://schemas.microsoft.com/office/drawing/2014/main" id="{23D3E2F6-196C-4383-9C0A-481A5FB90657}"/>
              </a:ext>
            </a:extLst>
          </p:cNvPr>
          <p:cNvSpPr>
            <a:spLocks noGrp="1"/>
          </p:cNvSpPr>
          <p:nvPr>
            <p:ph type="body" sz="quarter" idx="22"/>
          </p:nvPr>
        </p:nvSpPr>
        <p:spPr/>
        <p:txBody>
          <a:bodyPr/>
          <a:lstStyle/>
          <a:p>
            <a:r>
              <a:rPr lang="de-DE" dirty="0"/>
              <a:t>ÜBERBLICK</a:t>
            </a:r>
            <a:endParaRPr lang="en-US" dirty="0"/>
          </a:p>
        </p:txBody>
      </p:sp>
      <p:sp>
        <p:nvSpPr>
          <p:cNvPr id="4" name="Text Placeholder 3">
            <a:extLst>
              <a:ext uri="{FF2B5EF4-FFF2-40B4-BE49-F238E27FC236}">
                <a16:creationId xmlns:a16="http://schemas.microsoft.com/office/drawing/2014/main" id="{B29360F4-EE86-4A3A-9418-5B3335FFA86B}"/>
              </a:ext>
            </a:extLst>
          </p:cNvPr>
          <p:cNvSpPr>
            <a:spLocks noGrp="1"/>
          </p:cNvSpPr>
          <p:nvPr>
            <p:ph type="body" sz="quarter" idx="23"/>
          </p:nvPr>
        </p:nvSpPr>
        <p:spPr>
          <a:xfrm>
            <a:off x="516102" y="589389"/>
            <a:ext cx="3452394" cy="5125023"/>
          </a:xfrm>
        </p:spPr>
        <p:txBody>
          <a:bodyPr>
            <a:normAutofit fontScale="77500" lnSpcReduction="20000"/>
          </a:bodyPr>
          <a:lstStyle/>
          <a:p>
            <a:r>
              <a:rPr lang="de-DE" dirty="0"/>
              <a:t>FORSCHUNG</a:t>
            </a:r>
            <a:br>
              <a:rPr lang="de-DE" dirty="0"/>
            </a:br>
            <a:endParaRPr lang="de-DE" dirty="0"/>
          </a:p>
          <a:p>
            <a:r>
              <a:rPr lang="de-DE" dirty="0"/>
              <a:t>Welche Art von Informationen wird gesucht ? </a:t>
            </a:r>
          </a:p>
          <a:p>
            <a:r>
              <a:rPr lang="de-DE" dirty="0"/>
              <a:t>Beispiele: allgemeine Informationsabfragen, Fachzeitschriften, Bücher, Konferenzvorträge, Video/Audio)</a:t>
            </a:r>
          </a:p>
          <a:p>
            <a:r>
              <a:rPr lang="de-DE" dirty="0"/>
              <a:t>Welche Abonnements für wissenschaftliche Datenbanken sind verfügbar?</a:t>
            </a:r>
          </a:p>
          <a:p>
            <a:endParaRPr lang="en-US" b="1" dirty="0"/>
          </a:p>
        </p:txBody>
      </p:sp>
      <p:sp>
        <p:nvSpPr>
          <p:cNvPr id="5" name="Text Placeholder 4">
            <a:extLst>
              <a:ext uri="{FF2B5EF4-FFF2-40B4-BE49-F238E27FC236}">
                <a16:creationId xmlns:a16="http://schemas.microsoft.com/office/drawing/2014/main" id="{70160744-3A17-44E5-848E-7AAE55C5610D}"/>
              </a:ext>
            </a:extLst>
          </p:cNvPr>
          <p:cNvSpPr>
            <a:spLocks noGrp="1"/>
          </p:cNvSpPr>
          <p:nvPr>
            <p:ph type="body" sz="quarter" idx="24"/>
          </p:nvPr>
        </p:nvSpPr>
        <p:spPr/>
        <p:txBody>
          <a:bodyPr/>
          <a:lstStyle/>
          <a:p>
            <a:r>
              <a:rPr lang="hr-BA" dirty="0"/>
              <a:t>2</a:t>
            </a:r>
            <a:endParaRPr lang="en-US" dirty="0"/>
          </a:p>
        </p:txBody>
      </p:sp>
      <p:pic>
        <p:nvPicPr>
          <p:cNvPr id="7" name="Graphic 6" descr="Help outline">
            <a:extLst>
              <a:ext uri="{FF2B5EF4-FFF2-40B4-BE49-F238E27FC236}">
                <a16:creationId xmlns:a16="http://schemas.microsoft.com/office/drawing/2014/main" id="{8FDC9BDB-8422-48E7-9368-4ACE55D29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8412" y="5220476"/>
            <a:ext cx="1387151" cy="1387151"/>
          </a:xfrm>
          <a:prstGeom prst="rect">
            <a:avLst/>
          </a:prstGeom>
        </p:spPr>
      </p:pic>
      <p:sp>
        <p:nvSpPr>
          <p:cNvPr id="8" name="TextBox 7">
            <a:extLst>
              <a:ext uri="{FF2B5EF4-FFF2-40B4-BE49-F238E27FC236}">
                <a16:creationId xmlns:a16="http://schemas.microsoft.com/office/drawing/2014/main" id="{A963E2CC-6324-4AB8-9EBA-CBCBA3F1FD28}"/>
              </a:ext>
            </a:extLst>
          </p:cNvPr>
          <p:cNvSpPr txBox="1"/>
          <p:nvPr/>
        </p:nvSpPr>
        <p:spPr>
          <a:xfrm>
            <a:off x="5007167" y="6655336"/>
            <a:ext cx="4753224" cy="200055"/>
          </a:xfrm>
          <a:prstGeom prst="rect">
            <a:avLst/>
          </a:prstGeom>
          <a:noFill/>
        </p:spPr>
        <p:txBody>
          <a:bodyPr wrap="none" rtlCol="0">
            <a:spAutoFit/>
          </a:bodyPr>
          <a:lstStyle/>
          <a:p>
            <a:r>
              <a:rPr lang="de-DE" sz="700" dirty="0"/>
              <a:t>QUELL</a:t>
            </a:r>
            <a:r>
              <a:rPr lang="hr-BA" sz="700" dirty="0"/>
              <a:t>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197561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9962A-F118-4257-B958-03E1D88D10C1}"/>
              </a:ext>
            </a:extLst>
          </p:cNvPr>
          <p:cNvSpPr>
            <a:spLocks noGrp="1"/>
          </p:cNvSpPr>
          <p:nvPr>
            <p:ph type="body" sz="quarter" idx="13"/>
          </p:nvPr>
        </p:nvSpPr>
        <p:spPr/>
        <p:txBody>
          <a:bodyPr>
            <a:normAutofit fontScale="92500" lnSpcReduction="20000"/>
          </a:bodyPr>
          <a:lstStyle/>
          <a:p>
            <a:r>
              <a:rPr lang="en-US" dirty="0">
                <a:solidFill>
                  <a:srgbClr val="00ACA7"/>
                </a:solidFill>
              </a:rPr>
              <a:t>Google Scholar </a:t>
            </a:r>
            <a:r>
              <a:rPr lang="de-DE" dirty="0"/>
              <a:t>bietet eine einfache Möglichkeit, auf breiter Basis nach wissenschaftlicher Literatur zu suchen</a:t>
            </a:r>
            <a:endParaRPr lang="en-US" dirty="0"/>
          </a:p>
        </p:txBody>
      </p:sp>
      <p:sp>
        <p:nvSpPr>
          <p:cNvPr id="3" name="Text Placeholder 2">
            <a:extLst>
              <a:ext uri="{FF2B5EF4-FFF2-40B4-BE49-F238E27FC236}">
                <a16:creationId xmlns:a16="http://schemas.microsoft.com/office/drawing/2014/main" id="{6BDAC05D-DAA4-4F40-8884-27AE80125B40}"/>
              </a:ext>
            </a:extLst>
          </p:cNvPr>
          <p:cNvSpPr>
            <a:spLocks noGrp="1"/>
          </p:cNvSpPr>
          <p:nvPr>
            <p:ph type="body" sz="quarter" idx="14"/>
          </p:nvPr>
        </p:nvSpPr>
        <p:spPr>
          <a:xfrm>
            <a:off x="4215588" y="5160912"/>
            <a:ext cx="3760824" cy="352191"/>
          </a:xfrm>
        </p:spPr>
        <p:txBody>
          <a:bodyPr/>
          <a:lstStyle/>
          <a:p>
            <a:r>
              <a:rPr lang="hr-BA" dirty="0">
                <a:hlinkClick r:id="rId2"/>
              </a:rPr>
              <a:t>https://scholar.google.com/</a:t>
            </a:r>
            <a:r>
              <a:rPr lang="hr-BA" dirty="0"/>
              <a:t> </a:t>
            </a:r>
            <a:endParaRPr lang="en-US" dirty="0"/>
          </a:p>
        </p:txBody>
      </p:sp>
      <p:pic>
        <p:nvPicPr>
          <p:cNvPr id="5" name="Picture 4">
            <a:extLst>
              <a:ext uri="{FF2B5EF4-FFF2-40B4-BE49-F238E27FC236}">
                <a16:creationId xmlns:a16="http://schemas.microsoft.com/office/drawing/2014/main" id="{563B91F5-58BA-4131-8A3A-0AAEA3305FE5}"/>
              </a:ext>
            </a:extLst>
          </p:cNvPr>
          <p:cNvPicPr>
            <a:picLocks noChangeAspect="1"/>
          </p:cNvPicPr>
          <p:nvPr/>
        </p:nvPicPr>
        <p:blipFill>
          <a:blip r:embed="rId3"/>
          <a:stretch>
            <a:fillRect/>
          </a:stretch>
        </p:blipFill>
        <p:spPr>
          <a:xfrm>
            <a:off x="2114550" y="2078159"/>
            <a:ext cx="7962900" cy="2600325"/>
          </a:xfrm>
          <a:prstGeom prst="rect">
            <a:avLst/>
          </a:prstGeom>
        </p:spPr>
      </p:pic>
    </p:spTree>
    <p:extLst>
      <p:ext uri="{BB962C8B-B14F-4D97-AF65-F5344CB8AC3E}">
        <p14:creationId xmlns:p14="http://schemas.microsoft.com/office/powerpoint/2010/main" val="405436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AEF34-A50C-44D5-AC69-B6B8CC6A9979}"/>
              </a:ext>
            </a:extLst>
          </p:cNvPr>
          <p:cNvSpPr>
            <a:spLocks noGrp="1"/>
          </p:cNvSpPr>
          <p:nvPr>
            <p:ph type="body" sz="quarter" idx="20"/>
          </p:nvPr>
        </p:nvSpPr>
        <p:spPr/>
        <p:txBody>
          <a:bodyPr/>
          <a:lstStyle/>
          <a:p>
            <a:r>
              <a:rPr lang="de-DE" dirty="0"/>
              <a:t>Mit welchen Suchbegriffen und Suchanfragen findet man die besten Ergebnisse?</a:t>
            </a:r>
          </a:p>
          <a:p>
            <a:r>
              <a:rPr lang="de-DE" dirty="0"/>
              <a:t>Was sind die Erwartungen an diesen Suchprozess (z. B. Anzahl der potenziellen Ressourcen, Vielfalt der Quellen)?</a:t>
            </a:r>
          </a:p>
          <a:p>
            <a:endParaRPr lang="en-US" dirty="0"/>
          </a:p>
        </p:txBody>
      </p:sp>
      <p:sp>
        <p:nvSpPr>
          <p:cNvPr id="3" name="Text Placeholder 2">
            <a:extLst>
              <a:ext uri="{FF2B5EF4-FFF2-40B4-BE49-F238E27FC236}">
                <a16:creationId xmlns:a16="http://schemas.microsoft.com/office/drawing/2014/main" id="{9488CF20-1F1C-4A56-A4DA-5C3BDD6D740E}"/>
              </a:ext>
            </a:extLst>
          </p:cNvPr>
          <p:cNvSpPr>
            <a:spLocks noGrp="1"/>
          </p:cNvSpPr>
          <p:nvPr>
            <p:ph type="body" sz="quarter" idx="22"/>
          </p:nvPr>
        </p:nvSpPr>
        <p:spPr/>
        <p:txBody>
          <a:bodyPr/>
          <a:lstStyle/>
          <a:p>
            <a:r>
              <a:rPr lang="de-DE" dirty="0"/>
              <a:t>SUCHE</a:t>
            </a:r>
            <a:endParaRPr lang="en-US" dirty="0"/>
          </a:p>
        </p:txBody>
      </p:sp>
      <p:sp>
        <p:nvSpPr>
          <p:cNvPr id="4" name="Text Placeholder 3">
            <a:extLst>
              <a:ext uri="{FF2B5EF4-FFF2-40B4-BE49-F238E27FC236}">
                <a16:creationId xmlns:a16="http://schemas.microsoft.com/office/drawing/2014/main" id="{011E8CEA-0FC7-4F09-8AB3-64C86698BCCC}"/>
              </a:ext>
            </a:extLst>
          </p:cNvPr>
          <p:cNvSpPr>
            <a:spLocks noGrp="1"/>
          </p:cNvSpPr>
          <p:nvPr>
            <p:ph type="body" sz="quarter" idx="23"/>
          </p:nvPr>
        </p:nvSpPr>
        <p:spPr>
          <a:xfrm>
            <a:off x="516102" y="589390"/>
            <a:ext cx="3452394" cy="5736765"/>
          </a:xfrm>
        </p:spPr>
        <p:txBody>
          <a:bodyPr>
            <a:normAutofit/>
          </a:bodyPr>
          <a:lstStyle/>
          <a:p>
            <a:r>
              <a:rPr lang="de-DE" sz="2800" dirty="0"/>
              <a:t>FORSCHUNG</a:t>
            </a:r>
          </a:p>
          <a:p>
            <a:r>
              <a:rPr lang="de-DE" sz="2800" dirty="0"/>
              <a:t>Der nächste Schritt ist die Suche nach Quellen. </a:t>
            </a:r>
          </a:p>
          <a:p>
            <a:r>
              <a:rPr lang="de-DE" sz="2800" dirty="0"/>
              <a:t>Jeder weiß, wie man nach Informationen sucht. Aber viele denken nicht darüber nach, wie sie ihre Suchbegriffe und Suchanfragen formulieren sollen.</a:t>
            </a:r>
          </a:p>
        </p:txBody>
      </p:sp>
      <p:sp>
        <p:nvSpPr>
          <p:cNvPr id="5" name="Text Placeholder 4">
            <a:extLst>
              <a:ext uri="{FF2B5EF4-FFF2-40B4-BE49-F238E27FC236}">
                <a16:creationId xmlns:a16="http://schemas.microsoft.com/office/drawing/2014/main" id="{3AE481BD-5E4B-47DF-A319-19220C37480C}"/>
              </a:ext>
            </a:extLst>
          </p:cNvPr>
          <p:cNvSpPr>
            <a:spLocks noGrp="1"/>
          </p:cNvSpPr>
          <p:nvPr>
            <p:ph type="body" sz="quarter" idx="24"/>
          </p:nvPr>
        </p:nvSpPr>
        <p:spPr/>
        <p:txBody>
          <a:bodyPr/>
          <a:lstStyle/>
          <a:p>
            <a:r>
              <a:rPr lang="hr-BA" dirty="0"/>
              <a:t>3</a:t>
            </a:r>
            <a:endParaRPr lang="en-US" dirty="0"/>
          </a:p>
        </p:txBody>
      </p:sp>
      <p:pic>
        <p:nvPicPr>
          <p:cNvPr id="7" name="Graphic 6" descr="Folder Search outline">
            <a:extLst>
              <a:ext uri="{FF2B5EF4-FFF2-40B4-BE49-F238E27FC236}">
                <a16:creationId xmlns:a16="http://schemas.microsoft.com/office/drawing/2014/main" id="{C682AF36-CC0C-42EB-9049-4D84E78CF5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0372" y="4472474"/>
            <a:ext cx="2245568" cy="2245568"/>
          </a:xfrm>
          <a:prstGeom prst="rect">
            <a:avLst/>
          </a:prstGeom>
        </p:spPr>
      </p:pic>
      <p:sp>
        <p:nvSpPr>
          <p:cNvPr id="8" name="TextBox 7">
            <a:extLst>
              <a:ext uri="{FF2B5EF4-FFF2-40B4-BE49-F238E27FC236}">
                <a16:creationId xmlns:a16="http://schemas.microsoft.com/office/drawing/2014/main" id="{20D5C2B5-FEB4-42B3-8C86-410A7BD939B2}"/>
              </a:ext>
            </a:extLst>
          </p:cNvPr>
          <p:cNvSpPr txBox="1"/>
          <p:nvPr/>
        </p:nvSpPr>
        <p:spPr>
          <a:xfrm>
            <a:off x="5007167" y="6655336"/>
            <a:ext cx="4725974" cy="200055"/>
          </a:xfrm>
          <a:prstGeom prst="rect">
            <a:avLst/>
          </a:prstGeom>
          <a:noFill/>
        </p:spPr>
        <p:txBody>
          <a:bodyPr wrap="none" rtlCol="0">
            <a:spAutoFit/>
          </a:bodyPr>
          <a:lstStyle/>
          <a:p>
            <a:r>
              <a:rPr lang="hr-BA" sz="700" dirty="0"/>
              <a:t>SOURCE: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245937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CF99-AFE1-45EC-8CF8-E4B490C8B012}"/>
              </a:ext>
            </a:extLst>
          </p:cNvPr>
          <p:cNvSpPr>
            <a:spLocks noGrp="1"/>
          </p:cNvSpPr>
          <p:nvPr>
            <p:ph type="body" sz="quarter" idx="20"/>
          </p:nvPr>
        </p:nvSpPr>
        <p:spPr>
          <a:xfrm>
            <a:off x="5623785" y="1781318"/>
            <a:ext cx="5551386" cy="3722513"/>
          </a:xfrm>
        </p:spPr>
        <p:txBody>
          <a:bodyPr/>
          <a:lstStyle/>
          <a:p>
            <a:r>
              <a:rPr lang="de-DE" dirty="0"/>
              <a:t>Welche Strategien könnten eingesetzt werden, um die Qualität der gesammelten Informationen zu bewerten und zu überprüfen?</a:t>
            </a:r>
          </a:p>
          <a:p>
            <a:r>
              <a:rPr lang="de-DE" dirty="0"/>
              <a:t>Es kann sein, dass die endgültigen Schlussfolgerungen im Widerspruch zu den ursprünglichen Hypothesen stehen. Die ursprünglichen Hypothesen könnten verändert werden. Dafür muss man offen sein.</a:t>
            </a:r>
            <a:endParaRPr lang="en-US" dirty="0"/>
          </a:p>
        </p:txBody>
      </p:sp>
      <p:sp>
        <p:nvSpPr>
          <p:cNvPr id="3" name="Text Placeholder 2">
            <a:extLst>
              <a:ext uri="{FF2B5EF4-FFF2-40B4-BE49-F238E27FC236}">
                <a16:creationId xmlns:a16="http://schemas.microsoft.com/office/drawing/2014/main" id="{52F1CB85-95FD-4261-B625-BA855E326639}"/>
              </a:ext>
            </a:extLst>
          </p:cNvPr>
          <p:cNvSpPr>
            <a:spLocks noGrp="1"/>
          </p:cNvSpPr>
          <p:nvPr>
            <p:ph type="body" sz="quarter" idx="22"/>
          </p:nvPr>
        </p:nvSpPr>
        <p:spPr/>
        <p:txBody>
          <a:bodyPr/>
          <a:lstStyle/>
          <a:p>
            <a:r>
              <a:rPr lang="de-DE" dirty="0"/>
              <a:t>SELEKTIEREN</a:t>
            </a:r>
            <a:endParaRPr lang="en-US" dirty="0"/>
          </a:p>
        </p:txBody>
      </p:sp>
      <p:sp>
        <p:nvSpPr>
          <p:cNvPr id="4" name="Text Placeholder 3">
            <a:extLst>
              <a:ext uri="{FF2B5EF4-FFF2-40B4-BE49-F238E27FC236}">
                <a16:creationId xmlns:a16="http://schemas.microsoft.com/office/drawing/2014/main" id="{101DDB2A-D844-4B06-87F8-496E29D46AB4}"/>
              </a:ext>
            </a:extLst>
          </p:cNvPr>
          <p:cNvSpPr>
            <a:spLocks noGrp="1"/>
          </p:cNvSpPr>
          <p:nvPr>
            <p:ph type="body" sz="quarter" idx="23"/>
          </p:nvPr>
        </p:nvSpPr>
        <p:spPr>
          <a:xfrm>
            <a:off x="516102" y="589390"/>
            <a:ext cx="3452394" cy="3945288"/>
          </a:xfrm>
        </p:spPr>
        <p:txBody>
          <a:bodyPr>
            <a:normAutofit lnSpcReduction="10000"/>
          </a:bodyPr>
          <a:lstStyle/>
          <a:p>
            <a:r>
              <a:rPr lang="de-DE" sz="2800" dirty="0"/>
              <a:t>FORSCHUNG</a:t>
            </a:r>
          </a:p>
          <a:p>
            <a:r>
              <a:rPr lang="de-DE" sz="2800" dirty="0"/>
              <a:t>Es gibt eine Vielzahl von Online-Tools, die den Lernenden bei der Erstellung dieser grafischen Darstellungen ihres geplanten Projekts helfen, zum Beispiel </a:t>
            </a:r>
            <a:r>
              <a:rPr lang="en-US" sz="2800" dirty="0">
                <a:hlinkClick r:id="rId2"/>
              </a:rPr>
              <a:t>Coggle </a:t>
            </a:r>
            <a:endParaRPr lang="en-US" sz="2800" dirty="0"/>
          </a:p>
          <a:p>
            <a:endParaRPr lang="hr-BA" sz="2800" dirty="0"/>
          </a:p>
          <a:p>
            <a:endParaRPr lang="en-US" sz="2800" dirty="0"/>
          </a:p>
        </p:txBody>
      </p:sp>
      <p:sp>
        <p:nvSpPr>
          <p:cNvPr id="5" name="Text Placeholder 4">
            <a:extLst>
              <a:ext uri="{FF2B5EF4-FFF2-40B4-BE49-F238E27FC236}">
                <a16:creationId xmlns:a16="http://schemas.microsoft.com/office/drawing/2014/main" id="{29287FB4-83E7-4567-AE78-9B55C0601C44}"/>
              </a:ext>
            </a:extLst>
          </p:cNvPr>
          <p:cNvSpPr>
            <a:spLocks noGrp="1"/>
          </p:cNvSpPr>
          <p:nvPr>
            <p:ph type="body" sz="quarter" idx="24"/>
          </p:nvPr>
        </p:nvSpPr>
        <p:spPr/>
        <p:txBody>
          <a:bodyPr/>
          <a:lstStyle/>
          <a:p>
            <a:r>
              <a:rPr lang="hr-BA" dirty="0"/>
              <a:t>4</a:t>
            </a:r>
            <a:endParaRPr lang="en-US" dirty="0"/>
          </a:p>
        </p:txBody>
      </p:sp>
      <p:pic>
        <p:nvPicPr>
          <p:cNvPr id="10" name="Graphic 9" descr="Good Inventory outline">
            <a:extLst>
              <a:ext uri="{FF2B5EF4-FFF2-40B4-BE49-F238E27FC236}">
                <a16:creationId xmlns:a16="http://schemas.microsoft.com/office/drawing/2014/main" id="{06EB5EBA-173F-40C1-9DBD-EE268B7E9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7411" y="4711484"/>
            <a:ext cx="1768152" cy="1768152"/>
          </a:xfrm>
          <a:prstGeom prst="rect">
            <a:avLst/>
          </a:prstGeom>
        </p:spPr>
      </p:pic>
      <p:sp>
        <p:nvSpPr>
          <p:cNvPr id="11" name="TextBox 10">
            <a:extLst>
              <a:ext uri="{FF2B5EF4-FFF2-40B4-BE49-F238E27FC236}">
                <a16:creationId xmlns:a16="http://schemas.microsoft.com/office/drawing/2014/main" id="{6BB33D3E-8BDE-41B7-98BD-BA57135085C3}"/>
              </a:ext>
            </a:extLst>
          </p:cNvPr>
          <p:cNvSpPr txBox="1"/>
          <p:nvPr/>
        </p:nvSpPr>
        <p:spPr>
          <a:xfrm>
            <a:off x="5007167" y="6655336"/>
            <a:ext cx="4753224" cy="200055"/>
          </a:xfrm>
          <a:prstGeom prst="rect">
            <a:avLst/>
          </a:prstGeom>
          <a:noFill/>
        </p:spPr>
        <p:txBody>
          <a:bodyPr wrap="none" rtlCol="0">
            <a:spAutoFit/>
          </a:bodyPr>
          <a:lstStyle/>
          <a:p>
            <a:r>
              <a:rPr lang="de-DE" sz="700" dirty="0"/>
              <a:t>QUELL</a:t>
            </a:r>
            <a:r>
              <a:rPr lang="hr-BA" sz="700" dirty="0"/>
              <a:t>E: </a:t>
            </a:r>
            <a:r>
              <a:rPr lang="hr-BA" sz="700" dirty="0">
                <a:hlinkClick r:id="rId5"/>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96040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B740E5-A5BD-4A9E-89D7-66ED180F7D08}"/>
              </a:ext>
            </a:extLst>
          </p:cNvPr>
          <p:cNvSpPr>
            <a:spLocks noGrp="1"/>
          </p:cNvSpPr>
          <p:nvPr>
            <p:ph type="body" sz="quarter" idx="20"/>
          </p:nvPr>
        </p:nvSpPr>
        <p:spPr>
          <a:xfrm>
            <a:off x="5675971" y="1459941"/>
            <a:ext cx="5182529" cy="3722513"/>
          </a:xfrm>
        </p:spPr>
        <p:txBody>
          <a:bodyPr/>
          <a:lstStyle/>
          <a:p>
            <a:r>
              <a:rPr lang="de-DE" dirty="0"/>
              <a:t>Systematische Recherchen sollten mit der Zusammenfassung und Synthese der gefundenen Arbeiten beendet werden. </a:t>
            </a:r>
          </a:p>
          <a:p>
            <a:r>
              <a:rPr lang="de-DE" dirty="0"/>
              <a:t>Du wirst verschiedene Quellen finden. Häufig fassen Lernende ihre gesamte Recherche in einem Bericht zusammen. Wir schlagen vor, dass Du zunächst jede Quelle zusammenfasst. Wenn Du Dir die Hauptaussage jeder Quelle ansiehst, wirst Du die gesamte Forschung besser verstehen können. Du wirst die Beziehung zwischen den Quellen und ihren Aussagen erkennen können.</a:t>
            </a:r>
            <a:endParaRPr lang="en-US" dirty="0"/>
          </a:p>
        </p:txBody>
      </p:sp>
      <p:sp>
        <p:nvSpPr>
          <p:cNvPr id="3" name="Text Placeholder 2">
            <a:extLst>
              <a:ext uri="{FF2B5EF4-FFF2-40B4-BE49-F238E27FC236}">
                <a16:creationId xmlns:a16="http://schemas.microsoft.com/office/drawing/2014/main" id="{EB589F7A-410E-45CD-87FA-37EDC47A8FB4}"/>
              </a:ext>
            </a:extLst>
          </p:cNvPr>
          <p:cNvSpPr>
            <a:spLocks noGrp="1"/>
          </p:cNvSpPr>
          <p:nvPr>
            <p:ph type="body" sz="quarter" idx="22"/>
          </p:nvPr>
        </p:nvSpPr>
        <p:spPr/>
        <p:txBody>
          <a:bodyPr/>
          <a:lstStyle/>
          <a:p>
            <a:r>
              <a:rPr lang="de-DE" dirty="0"/>
              <a:t>SYNTHESE</a:t>
            </a:r>
            <a:endParaRPr lang="en-US" dirty="0"/>
          </a:p>
        </p:txBody>
      </p:sp>
      <p:sp>
        <p:nvSpPr>
          <p:cNvPr id="4" name="Text Placeholder 3">
            <a:extLst>
              <a:ext uri="{FF2B5EF4-FFF2-40B4-BE49-F238E27FC236}">
                <a16:creationId xmlns:a16="http://schemas.microsoft.com/office/drawing/2014/main" id="{227C2D3E-F310-43F0-B37C-2373083D5A4B}"/>
              </a:ext>
            </a:extLst>
          </p:cNvPr>
          <p:cNvSpPr>
            <a:spLocks noGrp="1"/>
          </p:cNvSpPr>
          <p:nvPr>
            <p:ph type="body" sz="quarter" idx="23"/>
          </p:nvPr>
        </p:nvSpPr>
        <p:spPr>
          <a:xfrm>
            <a:off x="516102" y="589390"/>
            <a:ext cx="3452394" cy="4952994"/>
          </a:xfrm>
        </p:spPr>
        <p:txBody>
          <a:bodyPr>
            <a:normAutofit fontScale="92500" lnSpcReduction="10000"/>
          </a:bodyPr>
          <a:lstStyle/>
          <a:p>
            <a:r>
              <a:rPr lang="de-DE" sz="2800" dirty="0"/>
              <a:t>FORSCHUNG</a:t>
            </a:r>
          </a:p>
          <a:p>
            <a:r>
              <a:rPr lang="de-DE" sz="2800" dirty="0"/>
              <a:t>Du solltest die Position eines Autors/einer Autorin zusammenzufassen können. Das ist entscheidend für die Überprüfung ihrer Richtigkeit. Die Lernenden können damit auf Lücken in der Argumentation des Autors aufmerksam machen.</a:t>
            </a:r>
            <a:endParaRPr lang="hr-BA" sz="2800" dirty="0"/>
          </a:p>
        </p:txBody>
      </p:sp>
      <p:sp>
        <p:nvSpPr>
          <p:cNvPr id="5" name="Text Placeholder 4">
            <a:extLst>
              <a:ext uri="{FF2B5EF4-FFF2-40B4-BE49-F238E27FC236}">
                <a16:creationId xmlns:a16="http://schemas.microsoft.com/office/drawing/2014/main" id="{6E06A979-229B-4416-B229-C7A075DD3613}"/>
              </a:ext>
            </a:extLst>
          </p:cNvPr>
          <p:cNvSpPr>
            <a:spLocks noGrp="1"/>
          </p:cNvSpPr>
          <p:nvPr>
            <p:ph type="body" sz="quarter" idx="24"/>
          </p:nvPr>
        </p:nvSpPr>
        <p:spPr/>
        <p:txBody>
          <a:bodyPr/>
          <a:lstStyle/>
          <a:p>
            <a:r>
              <a:rPr lang="hr-BA" dirty="0"/>
              <a:t>5</a:t>
            </a:r>
            <a:endParaRPr lang="en-US" dirty="0"/>
          </a:p>
        </p:txBody>
      </p:sp>
      <p:pic>
        <p:nvPicPr>
          <p:cNvPr id="7" name="Graphic 6" descr="Puzzle pieces outline">
            <a:extLst>
              <a:ext uri="{FF2B5EF4-FFF2-40B4-BE49-F238E27FC236}">
                <a16:creationId xmlns:a16="http://schemas.microsoft.com/office/drawing/2014/main" id="{CDE0933C-C575-4C0B-A985-E30C5F633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0482" y="5003818"/>
            <a:ext cx="1651518" cy="1651518"/>
          </a:xfrm>
          <a:prstGeom prst="rect">
            <a:avLst/>
          </a:prstGeom>
        </p:spPr>
      </p:pic>
      <p:sp>
        <p:nvSpPr>
          <p:cNvPr id="8" name="TextBox 7">
            <a:extLst>
              <a:ext uri="{FF2B5EF4-FFF2-40B4-BE49-F238E27FC236}">
                <a16:creationId xmlns:a16="http://schemas.microsoft.com/office/drawing/2014/main" id="{2F782B9C-C2D2-4F7B-BABE-FB38F57C69F5}"/>
              </a:ext>
            </a:extLst>
          </p:cNvPr>
          <p:cNvSpPr txBox="1"/>
          <p:nvPr/>
        </p:nvSpPr>
        <p:spPr>
          <a:xfrm>
            <a:off x="5007167" y="6655336"/>
            <a:ext cx="4753224" cy="200055"/>
          </a:xfrm>
          <a:prstGeom prst="rect">
            <a:avLst/>
          </a:prstGeom>
          <a:noFill/>
        </p:spPr>
        <p:txBody>
          <a:bodyPr wrap="none" rtlCol="0">
            <a:spAutoFit/>
          </a:bodyPr>
          <a:lstStyle/>
          <a:p>
            <a:r>
              <a:rPr lang="de-DE" sz="700" dirty="0"/>
              <a:t>QUELL</a:t>
            </a:r>
            <a:r>
              <a:rPr lang="hr-BA" sz="700" dirty="0"/>
              <a:t>E: </a:t>
            </a:r>
            <a:r>
              <a:rPr lang="hr-BA" sz="700" dirty="0">
                <a:hlinkClick r:id="rId4"/>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8124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9E6C93-CEBF-459F-A6E6-33471806D7C0}"/>
              </a:ext>
            </a:extLst>
          </p:cNvPr>
          <p:cNvSpPr>
            <a:spLocks noGrp="1"/>
          </p:cNvSpPr>
          <p:nvPr>
            <p:ph type="body" sz="quarter" idx="13"/>
          </p:nvPr>
        </p:nvSpPr>
        <p:spPr/>
        <p:txBody>
          <a:bodyPr>
            <a:normAutofit fontScale="92500" lnSpcReduction="20000"/>
          </a:bodyPr>
          <a:lstStyle/>
          <a:p>
            <a:r>
              <a:rPr lang="de-DE" dirty="0"/>
              <a:t>Wenn Du Deine Recherchen und Planungen abgeschlossen hast, weißt Du sehr viel. Wenn Du Deinen Inhalt erstellst, wird nicht Dein ganzes Wissen Platz finden.</a:t>
            </a:r>
          </a:p>
          <a:p>
            <a:r>
              <a:rPr lang="de-DE" dirty="0"/>
              <a:t>Jetzt ist es hilfreich, Deine Botschaft zu formulieren. Gestalte Deinen Inhalt auf Deine Weise. Deine Informationen werden damit gut präsentiert. </a:t>
            </a:r>
          </a:p>
        </p:txBody>
      </p:sp>
      <p:pic>
        <p:nvPicPr>
          <p:cNvPr id="7" name="Picture Placeholder 6" descr="Yellow and blue symbols">
            <a:extLst>
              <a:ext uri="{FF2B5EF4-FFF2-40B4-BE49-F238E27FC236}">
                <a16:creationId xmlns:a16="http://schemas.microsoft.com/office/drawing/2014/main" id="{5517BBD0-9871-4A0B-8095-B9D37E61F59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108898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0F9AB-E7FE-45A1-82D5-E9B0741724C6}"/>
              </a:ext>
            </a:extLst>
          </p:cNvPr>
          <p:cNvSpPr>
            <a:spLocks noGrp="1"/>
          </p:cNvSpPr>
          <p:nvPr>
            <p:ph type="body" sz="quarter" idx="13"/>
          </p:nvPr>
        </p:nvSpPr>
        <p:spPr>
          <a:xfrm>
            <a:off x="515996" y="400052"/>
            <a:ext cx="11160008" cy="1672318"/>
          </a:xfrm>
        </p:spPr>
        <p:txBody>
          <a:bodyPr>
            <a:normAutofit/>
          </a:bodyPr>
          <a:lstStyle/>
          <a:p>
            <a:r>
              <a:rPr lang="de-DE" sz="4100" dirty="0"/>
              <a:t>Recherche und Planung des Inhaltes</a:t>
            </a:r>
            <a:endParaRPr lang="hr-BA" sz="4100" dirty="0"/>
          </a:p>
          <a:p>
            <a:pPr algn="ctr"/>
            <a:r>
              <a:rPr lang="de-DE" sz="2400" dirty="0"/>
              <a:t>Bitte denke über diese 6 Schritte nach, um eine </a:t>
            </a:r>
            <a:r>
              <a:rPr lang="de-DE" sz="2400" b="1" dirty="0"/>
              <a:t>wirksame Botschaft zu verfassen</a:t>
            </a:r>
          </a:p>
        </p:txBody>
      </p:sp>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1149829254"/>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1152495" cy="369332"/>
          </a:xfrm>
          <a:prstGeom prst="rect">
            <a:avLst/>
          </a:prstGeom>
          <a:noFill/>
        </p:spPr>
        <p:txBody>
          <a:bodyPr wrap="none" rtlCol="0">
            <a:spAutoFit/>
          </a:bodyPr>
          <a:lstStyle/>
          <a:p>
            <a:r>
              <a:rPr lang="de-DE" b="1" dirty="0">
                <a:solidFill>
                  <a:schemeClr val="bg1"/>
                </a:solidFill>
              </a:rPr>
              <a:t>SCHRITT</a:t>
            </a:r>
            <a:r>
              <a:rPr lang="hr-BA" b="1" dirty="0">
                <a:solidFill>
                  <a:schemeClr val="bg1"/>
                </a:solidFill>
              </a:rPr>
              <a:t> 1</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665096"/>
            <a:ext cx="1152495" cy="369332"/>
          </a:xfrm>
          <a:prstGeom prst="rect">
            <a:avLst/>
          </a:prstGeom>
          <a:noFill/>
        </p:spPr>
        <p:txBody>
          <a:bodyPr wrap="none" rtlCol="0">
            <a:spAutoFit/>
          </a:bodyPr>
          <a:lstStyle/>
          <a:p>
            <a:r>
              <a:rPr lang="de-DE" b="1" dirty="0">
                <a:solidFill>
                  <a:schemeClr val="bg1"/>
                </a:solidFill>
              </a:rPr>
              <a:t>SCHRITT 2</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06060" y="2665096"/>
            <a:ext cx="1152495" cy="369332"/>
          </a:xfrm>
          <a:prstGeom prst="rect">
            <a:avLst/>
          </a:prstGeom>
          <a:noFill/>
        </p:spPr>
        <p:txBody>
          <a:bodyPr wrap="none" rtlCol="0">
            <a:spAutoFit/>
          </a:bodyPr>
          <a:lstStyle/>
          <a:p>
            <a:r>
              <a:rPr lang="de-DE" b="1" dirty="0">
                <a:solidFill>
                  <a:schemeClr val="bg1"/>
                </a:solidFill>
              </a:rPr>
              <a:t>SCHRITT 3</a:t>
            </a:r>
            <a:endParaRPr lang="en-US" b="1" dirty="0">
              <a:solidFill>
                <a:schemeClr val="bg1"/>
              </a:solidFill>
            </a:endParaRPr>
          </a:p>
        </p:txBody>
      </p:sp>
    </p:spTree>
    <p:extLst>
      <p:ext uri="{BB962C8B-B14F-4D97-AF65-F5344CB8AC3E}">
        <p14:creationId xmlns:p14="http://schemas.microsoft.com/office/powerpoint/2010/main" val="240079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9F49BF3-8492-4999-A13D-654751C9DB64}"/>
              </a:ext>
            </a:extLst>
          </p:cNvPr>
          <p:cNvGraphicFramePr/>
          <p:nvPr>
            <p:extLst>
              <p:ext uri="{D42A27DB-BD31-4B8C-83A1-F6EECF244321}">
                <p14:modId xmlns:p14="http://schemas.microsoft.com/office/powerpoint/2010/main" val="145701291"/>
              </p:ext>
            </p:extLst>
          </p:nvPr>
        </p:nvGraphicFramePr>
        <p:xfrm>
          <a:off x="849086" y="2304661"/>
          <a:ext cx="10590245" cy="38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A518C86-44CA-4A61-AFDE-8F7433793D39}"/>
              </a:ext>
            </a:extLst>
          </p:cNvPr>
          <p:cNvSpPr txBox="1"/>
          <p:nvPr/>
        </p:nvSpPr>
        <p:spPr>
          <a:xfrm>
            <a:off x="1017036" y="2593910"/>
            <a:ext cx="1152495" cy="369332"/>
          </a:xfrm>
          <a:prstGeom prst="rect">
            <a:avLst/>
          </a:prstGeom>
          <a:noFill/>
        </p:spPr>
        <p:txBody>
          <a:bodyPr wrap="none" rtlCol="0">
            <a:spAutoFit/>
          </a:bodyPr>
          <a:lstStyle/>
          <a:p>
            <a:r>
              <a:rPr lang="de-DE" b="1" dirty="0">
                <a:solidFill>
                  <a:schemeClr val="bg1"/>
                </a:solidFill>
              </a:rPr>
              <a:t>SCHRITT </a:t>
            </a:r>
            <a:r>
              <a:rPr lang="hr-BA" b="1" dirty="0">
                <a:solidFill>
                  <a:schemeClr val="bg1"/>
                </a:solidFill>
              </a:rPr>
              <a:t>4</a:t>
            </a:r>
            <a:endParaRPr lang="en-US" b="1" dirty="0">
              <a:solidFill>
                <a:schemeClr val="bg1"/>
              </a:solidFill>
            </a:endParaRPr>
          </a:p>
        </p:txBody>
      </p:sp>
      <p:sp>
        <p:nvSpPr>
          <p:cNvPr id="8" name="TextBox 7">
            <a:extLst>
              <a:ext uri="{FF2B5EF4-FFF2-40B4-BE49-F238E27FC236}">
                <a16:creationId xmlns:a16="http://schemas.microsoft.com/office/drawing/2014/main" id="{87DB02E3-0564-467C-BCC0-DA2AE006BFD0}"/>
              </a:ext>
            </a:extLst>
          </p:cNvPr>
          <p:cNvSpPr txBox="1"/>
          <p:nvPr/>
        </p:nvSpPr>
        <p:spPr>
          <a:xfrm>
            <a:off x="4631093" y="2593910"/>
            <a:ext cx="1152495" cy="369332"/>
          </a:xfrm>
          <a:prstGeom prst="rect">
            <a:avLst/>
          </a:prstGeom>
          <a:noFill/>
        </p:spPr>
        <p:txBody>
          <a:bodyPr wrap="none" rtlCol="0">
            <a:spAutoFit/>
          </a:bodyPr>
          <a:lstStyle/>
          <a:p>
            <a:r>
              <a:rPr lang="de-DE" b="1" dirty="0">
                <a:solidFill>
                  <a:schemeClr val="bg1"/>
                </a:solidFill>
              </a:rPr>
              <a:t>SCHRITT</a:t>
            </a:r>
            <a:r>
              <a:rPr lang="hr-BA" b="1" dirty="0">
                <a:solidFill>
                  <a:schemeClr val="bg1"/>
                </a:solidFill>
              </a:rPr>
              <a:t> 5</a:t>
            </a:r>
            <a:endParaRPr lang="en-US" b="1" dirty="0">
              <a:solidFill>
                <a:schemeClr val="bg1"/>
              </a:solidFill>
            </a:endParaRPr>
          </a:p>
        </p:txBody>
      </p:sp>
      <p:sp>
        <p:nvSpPr>
          <p:cNvPr id="9" name="TextBox 8">
            <a:extLst>
              <a:ext uri="{FF2B5EF4-FFF2-40B4-BE49-F238E27FC236}">
                <a16:creationId xmlns:a16="http://schemas.microsoft.com/office/drawing/2014/main" id="{ABE311AD-8B4C-4BC4-A52F-03A1336B1E5A}"/>
              </a:ext>
            </a:extLst>
          </p:cNvPr>
          <p:cNvSpPr txBox="1"/>
          <p:nvPr/>
        </p:nvSpPr>
        <p:spPr>
          <a:xfrm>
            <a:off x="8245150" y="2593910"/>
            <a:ext cx="1152495" cy="369332"/>
          </a:xfrm>
          <a:prstGeom prst="rect">
            <a:avLst/>
          </a:prstGeom>
          <a:noFill/>
        </p:spPr>
        <p:txBody>
          <a:bodyPr wrap="none" rtlCol="0">
            <a:spAutoFit/>
          </a:bodyPr>
          <a:lstStyle/>
          <a:p>
            <a:r>
              <a:rPr lang="de-DE" b="1" dirty="0">
                <a:solidFill>
                  <a:schemeClr val="bg1"/>
                </a:solidFill>
              </a:rPr>
              <a:t>SCHRITT</a:t>
            </a:r>
            <a:r>
              <a:rPr lang="hr-BA" b="1" dirty="0">
                <a:solidFill>
                  <a:schemeClr val="bg1"/>
                </a:solidFill>
              </a:rPr>
              <a:t> 6</a:t>
            </a:r>
            <a:endParaRPr lang="en-US" b="1" dirty="0">
              <a:solidFill>
                <a:schemeClr val="bg1"/>
              </a:solidFill>
            </a:endParaRPr>
          </a:p>
        </p:txBody>
      </p:sp>
      <p:sp>
        <p:nvSpPr>
          <p:cNvPr id="10" name="Text Placeholder 1">
            <a:extLst>
              <a:ext uri="{FF2B5EF4-FFF2-40B4-BE49-F238E27FC236}">
                <a16:creationId xmlns:a16="http://schemas.microsoft.com/office/drawing/2014/main" id="{5190535B-E192-44F3-BE09-40BE648CE94D}"/>
              </a:ext>
            </a:extLst>
          </p:cNvPr>
          <p:cNvSpPr>
            <a:spLocks noGrp="1"/>
          </p:cNvSpPr>
          <p:nvPr>
            <p:ph type="body" sz="quarter" idx="13"/>
          </p:nvPr>
        </p:nvSpPr>
        <p:spPr>
          <a:xfrm>
            <a:off x="379139" y="425978"/>
            <a:ext cx="11160008" cy="1342065"/>
          </a:xfrm>
        </p:spPr>
        <p:txBody>
          <a:bodyPr>
            <a:normAutofit/>
          </a:bodyPr>
          <a:lstStyle/>
          <a:p>
            <a:r>
              <a:rPr lang="de-DE" sz="4100" dirty="0"/>
              <a:t>Recherche und Planung des Inhaltes</a:t>
            </a:r>
            <a:endParaRPr lang="hr-BA" sz="4100" dirty="0"/>
          </a:p>
          <a:p>
            <a:pPr algn="ctr"/>
            <a:r>
              <a:rPr lang="de-DE" sz="2400" dirty="0"/>
              <a:t>Bitte denke über diese 6 Schritte nach, um eine </a:t>
            </a:r>
            <a:r>
              <a:rPr lang="de-DE" sz="2400" b="1" dirty="0"/>
              <a:t>wirksame Botschaft zu verfassen</a:t>
            </a:r>
          </a:p>
          <a:p>
            <a:pPr algn="ctr"/>
            <a:endParaRPr lang="en-US" sz="2400" i="1" dirty="0">
              <a:solidFill>
                <a:srgbClr val="F5B020"/>
              </a:solidFill>
            </a:endParaRPr>
          </a:p>
        </p:txBody>
      </p:sp>
    </p:spTree>
    <p:extLst>
      <p:ext uri="{BB962C8B-B14F-4D97-AF65-F5344CB8AC3E}">
        <p14:creationId xmlns:p14="http://schemas.microsoft.com/office/powerpoint/2010/main" val="419246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de-DE" dirty="0"/>
              <a:t>Entwicklung der Inhalte</a:t>
            </a:r>
            <a:endParaRPr lang="en-US" dirty="0"/>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926096" y="1570727"/>
            <a:ext cx="10587038" cy="3995320"/>
          </a:xfrm>
        </p:spPr>
        <p:txBody>
          <a:bodyPr/>
          <a:lstStyle/>
          <a:p>
            <a:r>
              <a:rPr lang="de-DE" dirty="0"/>
              <a:t>Inhalte sind grundlegend für den Lernweg. Es gibt viele Möglichkeiten für Lernende, sich auf die Erstellung von Inhalten zu konzentrieren.  Mit den Inhalten kannst Du mit Gleichaltrigen in Kontakt treten und Networking-Möglichkeiten finden. Du kannst Deine Aufgaben auf kreative Weise erledigen, Projekte vorstellen und vieles mehr.</a:t>
            </a:r>
            <a:br>
              <a:rPr lang="de-DE" dirty="0"/>
            </a:br>
            <a:endParaRPr lang="en-US" dirty="0"/>
          </a:p>
          <a:p>
            <a:r>
              <a:rPr lang="de-DE" dirty="0"/>
              <a:t>Wir werden die 5 wichtigsten Inhaltstypen für die Verwendung in einem digitalen Umfeld und bewährte Vorgehensweisen erläutern:</a:t>
            </a:r>
          </a:p>
          <a:p>
            <a:r>
              <a:rPr lang="de-DE" dirty="0"/>
              <a:t>1. Text</a:t>
            </a:r>
          </a:p>
          <a:p>
            <a:r>
              <a:rPr lang="de-DE" dirty="0"/>
              <a:t>2. Bilder</a:t>
            </a:r>
          </a:p>
          <a:p>
            <a:r>
              <a:rPr lang="de-DE" dirty="0"/>
              <a:t>3. Video</a:t>
            </a:r>
          </a:p>
          <a:p>
            <a:r>
              <a:rPr lang="de-DE" dirty="0"/>
              <a:t>4. Präsentationen</a:t>
            </a:r>
          </a:p>
          <a:p>
            <a:r>
              <a:rPr lang="de-DE" dirty="0"/>
              <a:t>5. Webseiten</a:t>
            </a:r>
          </a:p>
          <a:p>
            <a:endParaRPr lang="en-US" dirty="0"/>
          </a:p>
          <a:p>
            <a:endParaRPr lang="en-US" dirty="0"/>
          </a:p>
        </p:txBody>
      </p:sp>
    </p:spTree>
    <p:extLst>
      <p:ext uri="{BB962C8B-B14F-4D97-AF65-F5344CB8AC3E}">
        <p14:creationId xmlns:p14="http://schemas.microsoft.com/office/powerpoint/2010/main" val="90908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de-DE" dirty="0"/>
              <a:t>Frauen mit Migrationshintergrund haben Vorteile bei der Erstellung von </a:t>
            </a:r>
            <a:r>
              <a:rPr lang="de-DE" dirty="0">
                <a:solidFill>
                  <a:srgbClr val="DD1B50"/>
                </a:solidFill>
              </a:rPr>
              <a:t>Inhalten</a:t>
            </a:r>
          </a:p>
          <a:p>
            <a:pPr algn="ctr">
              <a:lnSpc>
                <a:spcPct val="120000"/>
              </a:lnSpc>
            </a:pPr>
            <a:endParaRPr lang="en-US" dirty="0"/>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de-DE" sz="2000" dirty="0"/>
              <a:t>Bei der Erstellung von Inhalten geht es vor allem um Perspektiven, Einblicke und Kreativität. Als Frau, die aufgrund eines Migrationshintergrundes unterschiedliche und reichhaltige Erfahrungen gemacht hat, kannst Du zu vielen Themen neue Sichtweisen einbringen. Du kannst Inhalte für einen Kurs, eine außerschulische Aktivität oder etwas anderes erstellen. Du solltest Dir darüber im Klaren sein, dass es eine große Chance für ein offeneres Denken gibt. Wenn Du Dich darauf einlässt, werden die von Dir erstellten Inhalte an Qualität und Nutzen gewinnen.</a:t>
            </a:r>
          </a:p>
          <a:p>
            <a:r>
              <a:rPr lang="de-DE" dirty="0"/>
              <a:t>Beispiele:</a:t>
            </a:r>
            <a:endParaRPr lang="hr-BA" dirty="0"/>
          </a:p>
          <a:p>
            <a:pPr marL="342900" indent="-342900">
              <a:buFontTx/>
              <a:buChar char="-"/>
            </a:pPr>
            <a:r>
              <a:rPr lang="de-DE" dirty="0">
                <a:solidFill>
                  <a:srgbClr val="00ACA7"/>
                </a:solidFill>
              </a:rPr>
              <a:t>Du kannst Recherchen und Ressourcen aus mehreren Ländern benutzen</a:t>
            </a:r>
            <a:r>
              <a:rPr lang="hr-BA" dirty="0">
                <a:solidFill>
                  <a:srgbClr val="00ACA7"/>
                </a:solidFill>
              </a:rPr>
              <a:t>, </a:t>
            </a:r>
            <a:r>
              <a:rPr lang="de-DE" dirty="0">
                <a:solidFill>
                  <a:srgbClr val="00ACA7"/>
                </a:solidFill>
              </a:rPr>
              <a:t>wahrscheinlich in mehreren Sprachen</a:t>
            </a:r>
            <a:endParaRPr lang="hr-BA" dirty="0">
              <a:solidFill>
                <a:srgbClr val="00ACA7"/>
              </a:solidFill>
            </a:endParaRPr>
          </a:p>
          <a:p>
            <a:pPr marL="342900" indent="-342900">
              <a:buFontTx/>
              <a:buChar char="-"/>
            </a:pPr>
            <a:r>
              <a:rPr lang="de-DE" dirty="0">
                <a:solidFill>
                  <a:srgbClr val="E78631"/>
                </a:solidFill>
              </a:rPr>
              <a:t>Du kannst einen interkulturellen Ansatz Deiner erstellten Inhalte anwenden, indem Du sie mit der Ansicht von mehr als einer Kultur abgleichst. Dies steigert den Wert der Inhalte.</a:t>
            </a:r>
          </a:p>
          <a:p>
            <a:pPr marL="342900" indent="-342900">
              <a:buFontTx/>
              <a:buChar char="-"/>
            </a:pPr>
            <a:r>
              <a:rPr lang="de-DE" dirty="0">
                <a:solidFill>
                  <a:srgbClr val="9A2E90"/>
                </a:solidFill>
              </a:rPr>
              <a:t>Bei der Erstellung von Inhalten kannst Du Ansichten in Frage stellen, neue Fragen aufwerfen und den Status quo in Frage stellen.</a:t>
            </a:r>
          </a:p>
          <a:p>
            <a:pPr marL="342900" indent="-342900">
              <a:buFontTx/>
              <a:buChar char="-"/>
            </a:pPr>
            <a:endParaRPr lang="de-DE" dirty="0">
              <a:solidFill>
                <a:srgbClr val="E78631"/>
              </a:solidFill>
            </a:endParaRPr>
          </a:p>
          <a:p>
            <a:pPr marL="342900" indent="-342900">
              <a:buFontTx/>
              <a:buChar char="-"/>
            </a:pPr>
            <a:endParaRPr lang="hr-BA" dirty="0"/>
          </a:p>
          <a:p>
            <a:pPr marL="342900" indent="-342900">
              <a:buFontTx/>
              <a:buChar char="-"/>
            </a:pPr>
            <a:endParaRPr lang="hr-BA" dirty="0"/>
          </a:p>
        </p:txBody>
      </p:sp>
    </p:spTree>
    <p:extLst>
      <p:ext uri="{BB962C8B-B14F-4D97-AF65-F5344CB8AC3E}">
        <p14:creationId xmlns:p14="http://schemas.microsoft.com/office/powerpoint/2010/main" val="333596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a:bodyPr>
          <a:lstStyle/>
          <a:p>
            <a:r>
              <a:rPr lang="en-US" dirty="0"/>
              <a:t>Überblick</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Digitale Inhalte entwickeln</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515901" y="1433150"/>
            <a:ext cx="4902027" cy="4796200"/>
          </a:xfrm>
        </p:spPr>
        <p:txBody>
          <a:bodyPr/>
          <a:lstStyle/>
          <a:p>
            <a:r>
              <a:rPr lang="de-DE" sz="1800" dirty="0"/>
              <a:t>In Modul 3 geht es darum, wie digitale Inhalte in verschiedenen Formaten erstellt werden. </a:t>
            </a:r>
          </a:p>
          <a:p>
            <a:r>
              <a:rPr lang="de-DE" sz="1800" dirty="0"/>
              <a:t>Du lernst wie:</a:t>
            </a:r>
          </a:p>
          <a:p>
            <a:pPr marL="342900" indent="-342900">
              <a:buFont typeface="Arial" panose="020B0604020202020204" pitchFamily="34" charset="0"/>
              <a:buChar char="•"/>
            </a:pPr>
            <a:r>
              <a:rPr lang="de-DE" sz="1800" dirty="0"/>
              <a:t>digitale Inhalte bearbeitet werden und wie man sich mit digitalen Mitteln ausdrücken kann;</a:t>
            </a:r>
          </a:p>
          <a:p>
            <a:pPr marL="342900" indent="-342900">
              <a:buFont typeface="Arial" panose="020B0604020202020204" pitchFamily="34" charset="0"/>
              <a:buChar char="•"/>
            </a:pPr>
            <a:r>
              <a:rPr lang="de-DE" sz="1800" dirty="0"/>
              <a:t>Du die neuen Informationen in Dein bestehendes Wissen einbauen kannst;</a:t>
            </a:r>
          </a:p>
          <a:p>
            <a:pPr marL="342900" indent="-342900">
              <a:buFont typeface="Arial" panose="020B0604020202020204" pitchFamily="34" charset="0"/>
              <a:buChar char="•"/>
            </a:pPr>
            <a:r>
              <a:rPr lang="de-DE" sz="1800" dirty="0"/>
              <a:t>Urheberrechte und Lizenzen für Daten, digitale Informationen und Inhalte gelten;</a:t>
            </a:r>
          </a:p>
          <a:p>
            <a:pPr marL="285750" indent="-285750">
              <a:buFont typeface="Arial" panose="020B0604020202020204" pitchFamily="34" charset="0"/>
              <a:buChar char="•"/>
            </a:pPr>
            <a:r>
              <a:rPr lang="de-DE" sz="1800" dirty="0"/>
              <a:t>man das Wissen aus diesem Modul in ein Hochschulstudium einbringen kann.</a:t>
            </a:r>
          </a:p>
          <a:p>
            <a:endParaRPr lang="de-DE" sz="18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pPr>
              <a:lnSpc>
                <a:spcPct val="100000"/>
              </a:lnSpc>
            </a:pPr>
            <a:r>
              <a:rPr lang="de-DE" dirty="0"/>
              <a:t>Die Neu-Erarbeitung und Integration digitaler Inhalte</a:t>
            </a:r>
            <a:endParaRPr lang="hr-BA" dirty="0"/>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de-DE" dirty="0"/>
              <a:t>Urheberrechte und Lizenzen verstehen</a:t>
            </a:r>
            <a:endParaRPr lang="en-US" dirty="0"/>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de-DE" dirty="0"/>
              <a:t>Programmieren- schnelle Lösungen</a:t>
            </a:r>
            <a:endParaRPr lang="en-US" dirty="0"/>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262F3-DA54-4BEF-95C8-89E22CC13581}"/>
              </a:ext>
            </a:extLst>
          </p:cNvPr>
          <p:cNvSpPr>
            <a:spLocks noGrp="1"/>
          </p:cNvSpPr>
          <p:nvPr>
            <p:ph type="body" sz="quarter" idx="13"/>
          </p:nvPr>
        </p:nvSpPr>
        <p:spPr/>
        <p:txBody>
          <a:bodyPr/>
          <a:lstStyle/>
          <a:p>
            <a:r>
              <a:rPr lang="en-GB" dirty="0"/>
              <a:t>1. </a:t>
            </a:r>
            <a:r>
              <a:rPr lang="de-DE" dirty="0"/>
              <a:t>Inhalte in Form eines Textes</a:t>
            </a:r>
            <a:endParaRPr lang="hr-BA" dirty="0"/>
          </a:p>
          <a:p>
            <a:endParaRPr lang="en-US" dirty="0"/>
          </a:p>
        </p:txBody>
      </p:sp>
      <p:sp>
        <p:nvSpPr>
          <p:cNvPr id="3" name="Text Placeholder 2">
            <a:extLst>
              <a:ext uri="{FF2B5EF4-FFF2-40B4-BE49-F238E27FC236}">
                <a16:creationId xmlns:a16="http://schemas.microsoft.com/office/drawing/2014/main" id="{F10EBC6A-4445-4535-8C15-A08D49868559}"/>
              </a:ext>
            </a:extLst>
          </p:cNvPr>
          <p:cNvSpPr>
            <a:spLocks noGrp="1"/>
          </p:cNvSpPr>
          <p:nvPr>
            <p:ph type="body" sz="quarter" idx="14"/>
          </p:nvPr>
        </p:nvSpPr>
        <p:spPr>
          <a:xfrm>
            <a:off x="1085850" y="1431340"/>
            <a:ext cx="10587038" cy="3995320"/>
          </a:xfrm>
        </p:spPr>
        <p:txBody>
          <a:bodyPr/>
          <a:lstStyle/>
          <a:p>
            <a:r>
              <a:rPr lang="de-DE" dirty="0"/>
              <a:t>Wenn Du textliche Inhalte erstellen willst, solltest Du immer die wichtigsten 3 Säulen beachten. Unabhängig davon, ob Du Storytelling oder technisches Schreiben verwendest:</a:t>
            </a:r>
          </a:p>
          <a:p>
            <a:r>
              <a:rPr lang="de-DE" dirty="0"/>
              <a:t>1. Die Grammatik muss von exzellentem Standard sein. Korrekturlesen: Verwende eine Grammatiksoftware und bitte Deine Freunde/Freundinnen um Hilfe.</a:t>
            </a:r>
          </a:p>
          <a:p>
            <a:r>
              <a:rPr lang="de-DE" dirty="0"/>
              <a:t>2. Stil – Dein Schreibstil sollte zu der Art des Inhalts passen. Verschiedene Schreibstile zu beherrschen ist eine lebenslange Fähigkeit. Insbesondere die Unterscheidung zwischen formalen und nicht formalen Stilen. </a:t>
            </a:r>
            <a:br>
              <a:rPr lang="de-DE" dirty="0"/>
            </a:br>
            <a:r>
              <a:rPr lang="de-DE" sz="2400" b="0" dirty="0"/>
              <a:t>Klicke</a:t>
            </a:r>
            <a:r>
              <a:rPr lang="hr-BA" sz="2400" b="0" dirty="0"/>
              <a:t> </a:t>
            </a:r>
            <a:r>
              <a:rPr lang="hr-BA" sz="2400" b="0" dirty="0">
                <a:hlinkClick r:id="rId2"/>
              </a:rPr>
              <a:t>HIER</a:t>
            </a:r>
            <a:r>
              <a:rPr lang="hr-BA" sz="2400" b="0" dirty="0"/>
              <a:t> </a:t>
            </a:r>
            <a:r>
              <a:rPr lang="de-DE" sz="2400" b="0" dirty="0"/>
              <a:t>, um mehr zu erfahren.</a:t>
            </a:r>
          </a:p>
          <a:p>
            <a:r>
              <a:rPr lang="de-DE" dirty="0"/>
              <a:t>Kreativität - Wenn Du etwas kreierst, musst Du Dich auf Deine kreative Seite verlassen. Jeder Inhalt kann aus einer unterschiedlichen Sicht betrachtet werden. Du kannst bei der Wahl des Blickwinkels kreativ sein. Neugierde ist der Schlüssel zur Kreativität! Baue in alles, was Du schreibst, auch Empathie ein. Das wird alle geschriebenen Inhalte verbessern!</a:t>
            </a:r>
            <a:endParaRPr lang="en-US" dirty="0"/>
          </a:p>
        </p:txBody>
      </p:sp>
    </p:spTree>
    <p:extLst>
      <p:ext uri="{BB962C8B-B14F-4D97-AF65-F5344CB8AC3E}">
        <p14:creationId xmlns:p14="http://schemas.microsoft.com/office/powerpoint/2010/main" val="211522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D41865-1D35-41EF-8BDD-7E4FA8145BF2}"/>
              </a:ext>
            </a:extLst>
          </p:cNvPr>
          <p:cNvSpPr>
            <a:spLocks noGrp="1"/>
          </p:cNvSpPr>
          <p:nvPr>
            <p:ph type="body" sz="quarter" idx="13"/>
          </p:nvPr>
        </p:nvSpPr>
        <p:spPr>
          <a:xfrm>
            <a:off x="610392" y="692703"/>
            <a:ext cx="4613869" cy="4839417"/>
          </a:xfrm>
        </p:spPr>
        <p:txBody>
          <a:bodyPr>
            <a:normAutofit lnSpcReduction="10000"/>
          </a:bodyPr>
          <a:lstStyle/>
          <a:p>
            <a:r>
              <a:rPr lang="en-GB" sz="2400" dirty="0"/>
              <a:t>TOP TIPPS</a:t>
            </a:r>
          </a:p>
          <a:p>
            <a:pPr marL="342900" indent="-342900" algn="l">
              <a:buFont typeface="Wingdings" panose="05000000000000000000" pitchFamily="2" charset="2"/>
              <a:buChar char="ü"/>
            </a:pPr>
            <a:r>
              <a:rPr lang="de-DE" sz="2400" i="0" dirty="0"/>
              <a:t>Um zu schreiben, brauchst Du Werkzeuge, die Deine Worte zu ansprechenden Inhalten machen. Gehe zu </a:t>
            </a:r>
            <a:r>
              <a:rPr lang="hr-BA" sz="2400" i="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Eu Stories Project tools</a:t>
            </a:r>
            <a:r>
              <a:rPr lang="hr-BA" sz="2400" i="0" dirty="0">
                <a:solidFill>
                  <a:schemeClr val="accent2">
                    <a:lumMod val="20000"/>
                    <a:lumOff val="80000"/>
                  </a:schemeClr>
                </a:solidFill>
              </a:rPr>
              <a:t> </a:t>
            </a:r>
            <a:r>
              <a:rPr lang="de-DE" sz="2400" i="0" dirty="0"/>
              <a:t>und wähle </a:t>
            </a:r>
            <a:r>
              <a:rPr lang="hr-BA" sz="2400" i="0" dirty="0"/>
              <a:t>WRITING. </a:t>
            </a:r>
            <a:r>
              <a:rPr lang="de-DE" sz="2400" i="0" dirty="0"/>
              <a:t>Hier werden 9 digitale Tools präsentiert, die Dich dabei unterstützen, einen kreativen Text zu erstellen. </a:t>
            </a:r>
          </a:p>
          <a:p>
            <a:pPr marL="342900" indent="-342900" algn="l">
              <a:buFont typeface="Wingdings" panose="05000000000000000000" pitchFamily="2" charset="2"/>
              <a:buChar char="ü"/>
            </a:pPr>
            <a:r>
              <a:rPr lang="hr-BA" sz="2400" i="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Grammarly</a:t>
            </a:r>
            <a:r>
              <a:rPr lang="hr-BA" sz="2400" i="0" dirty="0"/>
              <a:t> – </a:t>
            </a:r>
            <a:r>
              <a:rPr lang="de-DE" sz="2400" i="0" dirty="0"/>
              <a:t>melde Dich für die kostenlose Version an und erhalte einen automatischen, virtuellen Korrekturleser, der Dir jeden Grammatikfehler beseitigt. </a:t>
            </a:r>
            <a:endParaRPr lang="en-US" sz="2400" dirty="0"/>
          </a:p>
        </p:txBody>
      </p:sp>
      <p:grpSp>
        <p:nvGrpSpPr>
          <p:cNvPr id="6" name="Group 5">
            <a:extLst>
              <a:ext uri="{FF2B5EF4-FFF2-40B4-BE49-F238E27FC236}">
                <a16:creationId xmlns:a16="http://schemas.microsoft.com/office/drawing/2014/main" id="{FBDF8E2A-6890-4E6F-9DAC-A87D624AEBD9}"/>
              </a:ext>
            </a:extLst>
          </p:cNvPr>
          <p:cNvGrpSpPr/>
          <p:nvPr/>
        </p:nvGrpSpPr>
        <p:grpSpPr>
          <a:xfrm>
            <a:off x="5470459" y="1177110"/>
            <a:ext cx="6574001" cy="3489752"/>
            <a:chOff x="5384734" y="710385"/>
            <a:chExt cx="6574001" cy="3489752"/>
          </a:xfrm>
        </p:grpSpPr>
        <p:pic>
          <p:nvPicPr>
            <p:cNvPr id="7" name="Picture 6">
              <a:hlinkClick r:id="rId2"/>
              <a:extLst>
                <a:ext uri="{FF2B5EF4-FFF2-40B4-BE49-F238E27FC236}">
                  <a16:creationId xmlns:a16="http://schemas.microsoft.com/office/drawing/2014/main" id="{DDA6E856-AF47-4688-8959-E098F63BE0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4734" y="710385"/>
              <a:ext cx="6574001" cy="3088433"/>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EE27B034-1AF1-48B3-A2EF-4C6CF024B6F4}"/>
                </a:ext>
              </a:extLst>
            </p:cNvPr>
            <p:cNvSpPr/>
            <p:nvPr/>
          </p:nvSpPr>
          <p:spPr>
            <a:xfrm>
              <a:off x="7531569" y="18152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dirty="0">
                  <a:solidFill>
                    <a:schemeClr val="bg1"/>
                  </a:solidFill>
                </a:rPr>
                <a:t>KLICKE, </a:t>
              </a:r>
              <a:r>
                <a:rPr lang="de-DE" b="1" dirty="0">
                  <a:solidFill>
                    <a:schemeClr val="bg1"/>
                  </a:solidFill>
                </a:rPr>
                <a:t>um inspiriert zu werden</a:t>
              </a:r>
              <a:endParaRPr lang="en-US" sz="2000" b="1" dirty="0">
                <a:solidFill>
                  <a:schemeClr val="bg1"/>
                </a:solidFill>
              </a:endParaRPr>
            </a:p>
          </p:txBody>
        </p:sp>
        <p:pic>
          <p:nvPicPr>
            <p:cNvPr id="9" name="Graphic 8" descr="Right pointing backhand index with solid fill">
              <a:extLst>
                <a:ext uri="{FF2B5EF4-FFF2-40B4-BE49-F238E27FC236}">
                  <a16:creationId xmlns:a16="http://schemas.microsoft.com/office/drawing/2014/main" id="{D00E2FDE-71F7-412F-969E-3FC017497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364069">
              <a:off x="7066627" y="3270254"/>
              <a:ext cx="929883" cy="929883"/>
            </a:xfrm>
            <a:prstGeom prst="rect">
              <a:avLst/>
            </a:prstGeom>
          </p:spPr>
        </p:pic>
      </p:grpSp>
    </p:spTree>
    <p:extLst>
      <p:ext uri="{BB962C8B-B14F-4D97-AF65-F5344CB8AC3E}">
        <p14:creationId xmlns:p14="http://schemas.microsoft.com/office/powerpoint/2010/main" val="288077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85000" lnSpcReduction="20000"/>
          </a:bodyPr>
          <a:lstStyle/>
          <a:p>
            <a:r>
              <a:rPr lang="de-DE" dirty="0"/>
              <a:t>Wir drücken uns durch die Erstellung digitaler Inhalte aus:</a:t>
            </a:r>
          </a:p>
          <a:p>
            <a:r>
              <a:rPr lang="de-DE" dirty="0">
                <a:solidFill>
                  <a:srgbClr val="00ACA7"/>
                </a:solidFill>
              </a:rPr>
              <a:t>Die Bedeutung von Stimme und Tonfall</a:t>
            </a:r>
            <a:endParaRPr lang="en-US" dirty="0">
              <a:solidFill>
                <a:srgbClr val="00ACA7"/>
              </a:solidFill>
            </a:endParaRPr>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1085850" y="2038087"/>
            <a:ext cx="10587038" cy="3995320"/>
          </a:xfrm>
        </p:spPr>
        <p:txBody>
          <a:bodyPr/>
          <a:lstStyle/>
          <a:p>
            <a:r>
              <a:rPr lang="de-DE" dirty="0"/>
              <a:t>Wir stärken den Textinhalt, indem wir uns unserer Stimme und unseres Tons bewusst sind.</a:t>
            </a:r>
          </a:p>
          <a:p>
            <a:r>
              <a:rPr lang="de-DE" dirty="0"/>
              <a:t>Was ist der Unterschied zwischen Stimme und Tonfall? Stelle es Dir so vor: Du hast immer dieselbe Stimme, aber Dein Tonfall ändert sich. Wenn Du mit Deinen engsten Freunden und Freundinnen zu Abend isst, sprichst Du vielleicht in einem bestimmten Tonfall. Wenn Du in einem Kursraum Dein Projekt vorstellst sprichst Du in einem anderen Tonfall.</a:t>
            </a:r>
          </a:p>
          <a:p>
            <a:r>
              <a:rPr lang="de-DE" dirty="0"/>
              <a:t>Dein Tonfall ändert sich auch je nach dem emotionalen Zustand der Person, die Dich anspricht. Der Tonfall ist unterschiedlich, wenn jemand Angst hat oder lacht.</a:t>
            </a:r>
          </a:p>
          <a:p>
            <a:r>
              <a:rPr lang="de-DE" dirty="0"/>
              <a:t> </a:t>
            </a:r>
            <a:endParaRPr lang="en-US" dirty="0"/>
          </a:p>
        </p:txBody>
      </p:sp>
    </p:spTree>
    <p:extLst>
      <p:ext uri="{BB962C8B-B14F-4D97-AF65-F5344CB8AC3E}">
        <p14:creationId xmlns:p14="http://schemas.microsoft.com/office/powerpoint/2010/main" val="147035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959DA-EF6D-4F25-9C0E-004651DFD363}"/>
              </a:ext>
            </a:extLst>
          </p:cNvPr>
          <p:cNvSpPr>
            <a:spLocks noGrp="1"/>
          </p:cNvSpPr>
          <p:nvPr>
            <p:ph type="body" sz="quarter" idx="13"/>
          </p:nvPr>
        </p:nvSpPr>
        <p:spPr>
          <a:xfrm>
            <a:off x="856590" y="1616628"/>
            <a:ext cx="4369392" cy="4493975"/>
          </a:xfrm>
        </p:spPr>
        <p:txBody>
          <a:bodyPr/>
          <a:lstStyle/>
          <a:p>
            <a:r>
              <a:rPr lang="en-US" b="1" i="0" dirty="0"/>
              <a:t>2. </a:t>
            </a:r>
            <a:r>
              <a:rPr lang="de-DE" b="1" i="0" dirty="0"/>
              <a:t>Die Macht der Bilder</a:t>
            </a:r>
            <a:endParaRPr lang="hr-BA" b="1" i="0" dirty="0"/>
          </a:p>
          <a:p>
            <a:endParaRPr lang="hr-BA" i="0" dirty="0"/>
          </a:p>
          <a:p>
            <a:r>
              <a:rPr lang="de-DE" dirty="0"/>
              <a:t>Es gilt immer noch das alte Sprichwort: Ein Bild sagt mehr als tausend Worte. Um das perfekte Bild für Deinen Beitrag zu finden, hast Du drei Möglichkeiten: </a:t>
            </a:r>
          </a:p>
          <a:p>
            <a:endParaRPr lang="hr-BA" i="0" dirty="0"/>
          </a:p>
          <a:p>
            <a:endParaRPr lang="hr-BA" i="0" dirty="0"/>
          </a:p>
          <a:p>
            <a:endParaRPr lang="en-US" i="0" dirty="0"/>
          </a:p>
          <a:p>
            <a:endParaRPr lang="en-US" dirty="0"/>
          </a:p>
        </p:txBody>
      </p:sp>
      <p:pic>
        <p:nvPicPr>
          <p:cNvPr id="7" name="Picture Placeholder 6">
            <a:extLst>
              <a:ext uri="{FF2B5EF4-FFF2-40B4-BE49-F238E27FC236}">
                <a16:creationId xmlns:a16="http://schemas.microsoft.com/office/drawing/2014/main" id="{AD3249EE-3BC6-4099-BD16-638A66C8E5F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5734225" y="-1"/>
            <a:ext cx="5689601" cy="6858001"/>
          </a:xfrm>
        </p:spPr>
      </p:pic>
    </p:spTree>
    <p:extLst>
      <p:ext uri="{BB962C8B-B14F-4D97-AF65-F5344CB8AC3E}">
        <p14:creationId xmlns:p14="http://schemas.microsoft.com/office/powerpoint/2010/main" val="290280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47892" y="956555"/>
            <a:ext cx="4486224" cy="3995320"/>
          </a:xfrm>
        </p:spPr>
        <p:txBody>
          <a:bodyPr/>
          <a:lstStyle/>
          <a:p>
            <a:pPr marL="457200" indent="-457200">
              <a:buAutoNum type="arabicParenR"/>
            </a:pPr>
            <a:r>
              <a:rPr lang="de-DE" sz="2200" dirty="0"/>
              <a:t>Suche ein kostenloses Foto, für das Du die Nutzungsrechte hast. Gute Websites sind </a:t>
            </a:r>
            <a:r>
              <a:rPr lang="en-GB" sz="2200" dirty="0">
                <a:hlinkClick r:id="rId3"/>
              </a:rPr>
              <a:t>Beautiful Free Images &amp; Pictures | Unsplash</a:t>
            </a:r>
            <a:r>
              <a:rPr lang="en-GB" sz="2200" dirty="0"/>
              <a:t> und </a:t>
            </a:r>
            <a:r>
              <a:rPr lang="en-GB" sz="2200" dirty="0">
                <a:hlinkClick r:id="rId4"/>
              </a:rPr>
              <a:t>2.4 million+ Stunning Free Images to Use Anywhere – Pixabay</a:t>
            </a:r>
            <a:endParaRPr lang="hr-BA" sz="2200" dirty="0"/>
          </a:p>
          <a:p>
            <a:pPr marL="457200" indent="-457200">
              <a:buFont typeface="Arial"/>
              <a:buAutoNum type="arabicParenR"/>
            </a:pPr>
            <a:r>
              <a:rPr lang="de-DE" sz="2200" dirty="0">
                <a:solidFill>
                  <a:schemeClr val="bg2">
                    <a:lumMod val="50000"/>
                  </a:schemeClr>
                </a:solidFill>
              </a:rPr>
              <a:t>Kaufe ein hochwertiges Foto, für das Du die Nutzungsrechte besitzt. </a:t>
            </a:r>
            <a:r>
              <a:rPr lang="en-GB" sz="2200" dirty="0">
                <a:hlinkClick r:id="rId5"/>
              </a:rPr>
              <a:t>Stock Images, Photos, Vectors, Video, and Music | Shutterstock</a:t>
            </a:r>
            <a:endParaRPr lang="en-GB" sz="2200" dirty="0"/>
          </a:p>
        </p:txBody>
      </p:sp>
      <p:pic>
        <p:nvPicPr>
          <p:cNvPr id="4" name="Online Media 3" title="The power of a photograph">
            <a:hlinkClick r:id="" action="ppaction://media"/>
            <a:extLst>
              <a:ext uri="{FF2B5EF4-FFF2-40B4-BE49-F238E27FC236}">
                <a16:creationId xmlns:a16="http://schemas.microsoft.com/office/drawing/2014/main" id="{582AEA76-3CFE-4407-A2B4-1716EB1AE49B}"/>
              </a:ext>
            </a:extLst>
          </p:cNvPr>
          <p:cNvPicPr>
            <a:picLocks noRot="1" noChangeAspect="1"/>
          </p:cNvPicPr>
          <p:nvPr>
            <a:videoFile r:link="rId1"/>
          </p:nvPr>
        </p:nvPicPr>
        <p:blipFill>
          <a:blip r:embed="rId6"/>
          <a:stretch>
            <a:fillRect/>
          </a:stretch>
        </p:blipFill>
        <p:spPr>
          <a:xfrm>
            <a:off x="5183585" y="233703"/>
            <a:ext cx="6751189" cy="381442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75182A0-3D57-4C03-978F-04B0AE44FA57}"/>
              </a:ext>
            </a:extLst>
          </p:cNvPr>
          <p:cNvSpPr txBox="1"/>
          <p:nvPr/>
        </p:nvSpPr>
        <p:spPr>
          <a:xfrm>
            <a:off x="5185991" y="4164807"/>
            <a:ext cx="6748783" cy="400110"/>
          </a:xfrm>
          <a:prstGeom prst="rect">
            <a:avLst/>
          </a:prstGeom>
          <a:solidFill>
            <a:srgbClr val="F5B020"/>
          </a:solidFill>
        </p:spPr>
        <p:txBody>
          <a:bodyPr wrap="square" rtlCol="0">
            <a:spAutoFit/>
          </a:bodyPr>
          <a:lstStyle/>
          <a:p>
            <a:pPr algn="ctr"/>
            <a:r>
              <a:rPr lang="en-GB" sz="2000" b="1" dirty="0"/>
              <a:t>Schaue dieses kurze Video, das die Kraft der Bilder einfängt</a:t>
            </a:r>
            <a:endParaRPr lang="en-IE" sz="2000" b="1" dirty="0"/>
          </a:p>
        </p:txBody>
      </p:sp>
      <p:sp>
        <p:nvSpPr>
          <p:cNvPr id="7" name="TextBox 6">
            <a:extLst>
              <a:ext uri="{FF2B5EF4-FFF2-40B4-BE49-F238E27FC236}">
                <a16:creationId xmlns:a16="http://schemas.microsoft.com/office/drawing/2014/main" id="{50B0667F-CEE9-4B48-BACF-7C3F2CA3987B}"/>
              </a:ext>
            </a:extLst>
          </p:cNvPr>
          <p:cNvSpPr txBox="1"/>
          <p:nvPr/>
        </p:nvSpPr>
        <p:spPr>
          <a:xfrm>
            <a:off x="447891" y="4951875"/>
            <a:ext cx="11658383" cy="769441"/>
          </a:xfrm>
          <a:prstGeom prst="rect">
            <a:avLst/>
          </a:prstGeom>
          <a:noFill/>
        </p:spPr>
        <p:txBody>
          <a:bodyPr wrap="square">
            <a:spAutoFit/>
          </a:bodyPr>
          <a:lstStyle/>
          <a:p>
            <a:pPr marL="457200" indent="-457200">
              <a:buFont typeface="+mj-lt"/>
              <a:buAutoNum type="arabicParenR" startAt="3"/>
            </a:pPr>
            <a:r>
              <a:rPr lang="en-GB" sz="2200" dirty="0">
                <a:solidFill>
                  <a:schemeClr val="bg2">
                    <a:lumMod val="50000"/>
                  </a:schemeClr>
                </a:solidFill>
              </a:rPr>
              <a:t>Kreiere selbst ein Foto. </a:t>
            </a:r>
            <a:r>
              <a:rPr lang="de-DE" sz="2200" dirty="0">
                <a:solidFill>
                  <a:schemeClr val="bg2">
                    <a:lumMod val="50000"/>
                  </a:schemeClr>
                </a:solidFill>
              </a:rPr>
              <a:t>Du kannst auch eine Fotografie in Auftrag geben, aber das kann teuer werden.</a:t>
            </a:r>
          </a:p>
        </p:txBody>
      </p:sp>
      <p:sp>
        <p:nvSpPr>
          <p:cNvPr id="10" name="TextBox 9">
            <a:extLst>
              <a:ext uri="{FF2B5EF4-FFF2-40B4-BE49-F238E27FC236}">
                <a16:creationId xmlns:a16="http://schemas.microsoft.com/office/drawing/2014/main" id="{DB05D704-BC9B-417B-BE65-EFC182822973}"/>
              </a:ext>
            </a:extLst>
          </p:cNvPr>
          <p:cNvSpPr txBox="1"/>
          <p:nvPr/>
        </p:nvSpPr>
        <p:spPr>
          <a:xfrm>
            <a:off x="881254" y="6059468"/>
            <a:ext cx="7605521" cy="707886"/>
          </a:xfrm>
          <a:prstGeom prst="rect">
            <a:avLst/>
          </a:prstGeom>
          <a:solidFill>
            <a:srgbClr val="F5B020"/>
          </a:solidFill>
        </p:spPr>
        <p:txBody>
          <a:bodyPr wrap="square" rtlCol="0">
            <a:spAutoFit/>
          </a:bodyPr>
          <a:lstStyle/>
          <a:p>
            <a:pPr algn="ctr"/>
            <a:r>
              <a:rPr lang="hr-BA" sz="2000" b="1" dirty="0">
                <a:solidFill>
                  <a:schemeClr val="bg1"/>
                </a:solidFill>
              </a:rPr>
              <a:t>Top </a:t>
            </a:r>
            <a:r>
              <a:rPr lang="de-DE" sz="2000" b="1" dirty="0">
                <a:solidFill>
                  <a:schemeClr val="bg1"/>
                </a:solidFill>
              </a:rPr>
              <a:t>Tip</a:t>
            </a:r>
            <a:r>
              <a:rPr lang="hr-BA" sz="2000" b="1" dirty="0">
                <a:solidFill>
                  <a:schemeClr val="bg1"/>
                </a:solidFill>
              </a:rPr>
              <a:t>p: </a:t>
            </a:r>
            <a:r>
              <a:rPr lang="de-DE" sz="2000" b="1" dirty="0">
                <a:solidFill>
                  <a:schemeClr val="bg1"/>
                </a:solidFill>
              </a:rPr>
              <a:t>Lerne mehr über Lizenzen für Bilder im folgenden Themenblock</a:t>
            </a:r>
            <a:r>
              <a:rPr lang="hr-BA" sz="2000" b="1" dirty="0">
                <a:solidFill>
                  <a:schemeClr val="bg1"/>
                </a:solidFill>
              </a:rPr>
              <a:t>: </a:t>
            </a:r>
            <a:r>
              <a:rPr lang="de-DE" sz="2000" b="1" dirty="0">
                <a:solidFill>
                  <a:schemeClr val="bg1"/>
                </a:solidFill>
              </a:rPr>
              <a:t>Urheberrechte und Lizenzen verstehen</a:t>
            </a:r>
            <a:endParaRPr lang="en-IE" sz="2000" b="1" dirty="0">
              <a:solidFill>
                <a:schemeClr val="bg1"/>
              </a:solidFill>
            </a:endParaRPr>
          </a:p>
        </p:txBody>
      </p:sp>
    </p:spTree>
    <p:extLst>
      <p:ext uri="{BB962C8B-B14F-4D97-AF65-F5344CB8AC3E}">
        <p14:creationId xmlns:p14="http://schemas.microsoft.com/office/powerpoint/2010/main" val="21276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8D581-935F-4495-ABED-CE94637B5537}"/>
              </a:ext>
            </a:extLst>
          </p:cNvPr>
          <p:cNvSpPr>
            <a:spLocks noGrp="1"/>
          </p:cNvSpPr>
          <p:nvPr>
            <p:ph type="body" sz="quarter" idx="13"/>
          </p:nvPr>
        </p:nvSpPr>
        <p:spPr/>
        <p:txBody>
          <a:bodyPr/>
          <a:lstStyle/>
          <a:p>
            <a:r>
              <a:rPr lang="hr-BA" dirty="0"/>
              <a:t>TOP TIP</a:t>
            </a:r>
            <a:r>
              <a:rPr lang="de-DE" dirty="0"/>
              <a:t>P</a:t>
            </a:r>
            <a:r>
              <a:rPr lang="hr-BA" dirty="0"/>
              <a:t>: </a:t>
            </a:r>
            <a:r>
              <a:rPr lang="de-DE" dirty="0"/>
              <a:t>Nutze Canva, um Deine Bilder zu präsentieren</a:t>
            </a:r>
            <a:endParaRPr lang="en-US" dirty="0"/>
          </a:p>
        </p:txBody>
      </p:sp>
      <p:sp>
        <p:nvSpPr>
          <p:cNvPr id="3" name="Text Placeholder 2">
            <a:extLst>
              <a:ext uri="{FF2B5EF4-FFF2-40B4-BE49-F238E27FC236}">
                <a16:creationId xmlns:a16="http://schemas.microsoft.com/office/drawing/2014/main" id="{31CD7FD4-D350-4675-871B-557EFD4D0EA3}"/>
              </a:ext>
            </a:extLst>
          </p:cNvPr>
          <p:cNvSpPr>
            <a:spLocks noGrp="1"/>
          </p:cNvSpPr>
          <p:nvPr>
            <p:ph type="body" sz="quarter" idx="14"/>
          </p:nvPr>
        </p:nvSpPr>
        <p:spPr>
          <a:xfrm>
            <a:off x="388777" y="2302718"/>
            <a:ext cx="3543144" cy="3769298"/>
          </a:xfrm>
        </p:spPr>
        <p:txBody>
          <a:bodyPr/>
          <a:lstStyle/>
          <a:p>
            <a:r>
              <a:rPr lang="de-DE" sz="2200" dirty="0"/>
              <a:t>Canva ist ein wirklich einfaches Tool, mit dem Du Deine Bilder aufwerten kannst. Es ist ein leistungsstarkes Werkzeug für visuelles Storytelling. Mit Canva kannst Du Schriftarten, Hintergründe, Rahmen und mehr leicht angepassen. </a:t>
            </a:r>
          </a:p>
          <a:p>
            <a:r>
              <a:rPr lang="de-DE" sz="2200" b="1" dirty="0">
                <a:solidFill>
                  <a:srgbClr val="76C6D2"/>
                </a:solidFill>
              </a:rPr>
              <a:t>Schaue Dir das Video an, um mehr darüber herauszufinden!</a:t>
            </a:r>
            <a:endParaRPr lang="hr-BA" sz="2200" b="1" dirty="0">
              <a:solidFill>
                <a:srgbClr val="76C6D2"/>
              </a:solidFill>
            </a:endParaRPr>
          </a:p>
          <a:p>
            <a:endParaRPr lang="hr-BA" b="1" dirty="0">
              <a:solidFill>
                <a:srgbClr val="76C6D2"/>
              </a:solidFill>
            </a:endParaRPr>
          </a:p>
          <a:p>
            <a:endParaRPr lang="hr-BA" b="1" dirty="0">
              <a:solidFill>
                <a:srgbClr val="76C6D2"/>
              </a:solidFill>
            </a:endParaRPr>
          </a:p>
          <a:p>
            <a:endParaRPr lang="en-US" b="1" dirty="0">
              <a:solidFill>
                <a:srgbClr val="76C6D2"/>
              </a:solidFill>
            </a:endParaRPr>
          </a:p>
        </p:txBody>
      </p:sp>
      <p:pic>
        <p:nvPicPr>
          <p:cNvPr id="4" name="Online Media 3" title="Start designing">
            <a:hlinkClick r:id="" action="ppaction://media"/>
            <a:extLst>
              <a:ext uri="{FF2B5EF4-FFF2-40B4-BE49-F238E27FC236}">
                <a16:creationId xmlns:a16="http://schemas.microsoft.com/office/drawing/2014/main" id="{D002D0E8-5691-46EF-86EA-2E4EFF12332A}"/>
              </a:ext>
            </a:extLst>
          </p:cNvPr>
          <p:cNvPicPr>
            <a:picLocks noRot="1" noChangeAspect="1"/>
          </p:cNvPicPr>
          <p:nvPr>
            <a:videoFile r:link="rId1"/>
          </p:nvPr>
        </p:nvPicPr>
        <p:blipFill>
          <a:blip r:embed="rId3"/>
          <a:stretch>
            <a:fillRect/>
          </a:stretch>
        </p:blipFill>
        <p:spPr>
          <a:xfrm>
            <a:off x="4152122" y="1831817"/>
            <a:ext cx="7529804" cy="4254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9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a:bodyPr>
          <a:lstStyle/>
          <a:p>
            <a:r>
              <a:rPr lang="en-GB" dirty="0"/>
              <a:t>3. The Macht der Videos</a:t>
            </a:r>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802481" y="2038087"/>
            <a:ext cx="10587038" cy="3995320"/>
          </a:xfrm>
        </p:spPr>
        <p:txBody>
          <a:bodyPr/>
          <a:lstStyle/>
          <a:p>
            <a:r>
              <a:rPr lang="de-DE" dirty="0"/>
              <a:t>Bedenke die Behauptung dieses Vermarkters. </a:t>
            </a:r>
          </a:p>
          <a:p>
            <a:pPr algn="ctr"/>
            <a:r>
              <a:rPr lang="de-DE" i="1" dirty="0"/>
              <a:t>Videos werden 1.200 % häufiger geteilt als Texte und Bilder zusammen. Menschen lieben es, Inhalte in sozialen Medien zu teilen, und noch wichtiger: Menschen lieben es, Videos zu teilen. Wenn sie richtig gemacht sind, können Videos Informationen in kurzer Zeit leicht verständlich machen. Es heißt, dass ein einminütiges Video mehr als 1,8 Millionen Worte wert ist.</a:t>
            </a:r>
          </a:p>
          <a:p>
            <a:endParaRPr lang="en-GB" dirty="0"/>
          </a:p>
          <a:p>
            <a:r>
              <a:rPr lang="de-DE" b="1" dirty="0">
                <a:solidFill>
                  <a:schemeClr val="bg1"/>
                </a:solidFill>
                <a:highlight>
                  <a:srgbClr val="1198D1"/>
                </a:highlight>
              </a:rPr>
              <a:t>LESE MEHR DARÜBER </a:t>
            </a:r>
            <a:r>
              <a:rPr lang="de-DE" dirty="0">
                <a:hlinkClick r:id="rId2"/>
              </a:rPr>
              <a:t>5 Gründe, warum ein Video effektiver als ein Text ist- IdeaRocket (idearocketanimation.com)</a:t>
            </a:r>
            <a:endParaRPr lang="en-US" dirty="0"/>
          </a:p>
        </p:txBody>
      </p:sp>
    </p:spTree>
    <p:extLst>
      <p:ext uri="{BB962C8B-B14F-4D97-AF65-F5344CB8AC3E}">
        <p14:creationId xmlns:p14="http://schemas.microsoft.com/office/powerpoint/2010/main" val="114396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normAutofit fontScale="92500"/>
          </a:bodyPr>
          <a:lstStyle/>
          <a:p>
            <a:r>
              <a:rPr lang="de-DE" dirty="0"/>
              <a:t>Wie Du Deine Videobearbeitungs-Kenntnisse nutzen kannst</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561514"/>
            <a:ext cx="10587038" cy="4210636"/>
          </a:xfrm>
        </p:spPr>
        <p:txBody>
          <a:bodyPr/>
          <a:lstStyle/>
          <a:p>
            <a:r>
              <a:rPr lang="de-DE" dirty="0"/>
              <a:t>Kenntnisse in der Videobearbeitung können besonders nützlich sein: </a:t>
            </a:r>
          </a:p>
          <a:p>
            <a:pPr marL="342900" indent="-342900">
              <a:buFont typeface="Arial" panose="020B0604020202020204" pitchFamily="34" charset="0"/>
              <a:buChar char="•"/>
            </a:pPr>
            <a:r>
              <a:rPr lang="de-DE" b="1" dirty="0"/>
              <a:t>Aufnahme und Bearbeitung von Kurzpräsentationen </a:t>
            </a:r>
            <a:r>
              <a:rPr lang="de-DE" dirty="0"/>
              <a:t>- In den letzten Jahren sind Online-Präsentationen immer häufiger geworden. Es ist sehr wahrscheinlich, dass Du gebeten wirst, Deine Präsentation als Video aufzunehmen oder die Aufnahme einer Präsentation zu bearbeiten, die Du im Rahmen eines Online-Kurses, einer Sitzung oder einer Veranstaltung gehalten hast.</a:t>
            </a:r>
          </a:p>
          <a:p>
            <a:pPr marL="342900" indent="-342900">
              <a:buFont typeface="Arial" panose="020B0604020202020204" pitchFamily="34" charset="0"/>
              <a:buChar char="•"/>
            </a:pPr>
            <a:r>
              <a:rPr lang="de-DE" b="1" dirty="0"/>
              <a:t>Eigene Videoinhalte erstellen </a:t>
            </a:r>
            <a:r>
              <a:rPr lang="de-DE" dirty="0"/>
              <a:t>- Das Videoformat ist für alle Arten von Kommunikation sehr beliebt geworden. Vielleicht möchtest oder musst Du daher Deine eigenen Videos erstellen.</a:t>
            </a:r>
          </a:p>
          <a:p>
            <a:pPr marL="342900" indent="-342900">
              <a:buFont typeface="Arial" panose="020B0604020202020204" pitchFamily="34" charset="0"/>
              <a:buChar char="•"/>
            </a:pPr>
            <a:r>
              <a:rPr lang="de-DE" dirty="0"/>
              <a:t>Um Deine </a:t>
            </a:r>
            <a:r>
              <a:rPr lang="de-DE" b="1" dirty="0"/>
              <a:t>Berufsaussichten zu verbessern </a:t>
            </a:r>
            <a:r>
              <a:rPr lang="de-DE" dirty="0"/>
              <a:t>- Videobearbeitungsfähigkeiten sind auf dem Arbeitsmarkt sehr gefragt. Grundlegende Kenntnisse könnten Deinen Lebenslauf verbessern... und Deine Berufsaussichten!</a:t>
            </a:r>
          </a:p>
          <a:p>
            <a:endParaRPr lang="en-US" dirty="0"/>
          </a:p>
        </p:txBody>
      </p:sp>
    </p:spTree>
    <p:extLst>
      <p:ext uri="{BB962C8B-B14F-4D97-AF65-F5344CB8AC3E}">
        <p14:creationId xmlns:p14="http://schemas.microsoft.com/office/powerpoint/2010/main" val="299684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p:txBody>
          <a:bodyPr/>
          <a:lstStyle/>
          <a:p>
            <a:r>
              <a:rPr lang="en-GB" dirty="0"/>
              <a:t>Videos mit Canva zu kreieren ist ein guter Anfang</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4232313" y="2476403"/>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2063693" y="2739234"/>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1543634" y="2140731"/>
            <a:ext cx="630301" cy="369332"/>
          </a:xfrm>
          <a:prstGeom prst="rect">
            <a:avLst/>
          </a:prstGeom>
          <a:noFill/>
        </p:spPr>
        <p:txBody>
          <a:bodyPr wrap="none" rtlCol="0">
            <a:spAutoFit/>
          </a:bodyPr>
          <a:lstStyle/>
          <a:p>
            <a:r>
              <a:rPr lang="de-DE" b="1" dirty="0">
                <a:solidFill>
                  <a:schemeClr val="bg1"/>
                </a:solidFill>
              </a:rPr>
              <a:t>Klick</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173935" y="5652777"/>
            <a:ext cx="10018065" cy="1200329"/>
          </a:xfrm>
          <a:prstGeom prst="rect">
            <a:avLst/>
          </a:prstGeom>
          <a:noFill/>
        </p:spPr>
        <p:txBody>
          <a:bodyPr wrap="square" rtlCol="0">
            <a:spAutoFit/>
          </a:bodyPr>
          <a:lstStyle/>
          <a:p>
            <a:r>
              <a:rPr lang="de-DE" dirty="0">
                <a:solidFill>
                  <a:schemeClr val="bg2">
                    <a:lumMod val="50000"/>
                  </a:schemeClr>
                </a:solidFill>
              </a:rPr>
              <a:t>Canva ist ein nützliches Werkzeug, um kurze Videos einfach zu bearbeiten. In diesem Video lernst Du, wie Du:</a:t>
            </a:r>
          </a:p>
          <a:p>
            <a:r>
              <a:rPr lang="de-DE" dirty="0">
                <a:solidFill>
                  <a:schemeClr val="bg2">
                    <a:lumMod val="50000"/>
                  </a:schemeClr>
                </a:solidFill>
              </a:rPr>
              <a:t>	Videos zuschneidest                                              Verschiedene Clips zusammenfügst</a:t>
            </a:r>
          </a:p>
          <a:p>
            <a:r>
              <a:rPr lang="de-DE" dirty="0">
                <a:solidFill>
                  <a:schemeClr val="bg2">
                    <a:lumMod val="50000"/>
                  </a:schemeClr>
                </a:solidFill>
              </a:rPr>
              <a:t>	Musik hinzufügst                          und Dein Video zur weiteren Verwendung herunterladen kannst</a:t>
            </a:r>
            <a:endParaRPr lang="en-US" dirty="0">
              <a:solidFill>
                <a:schemeClr val="bg2">
                  <a:lumMod val="50000"/>
                </a:schemeClr>
              </a:solidFill>
            </a:endParaRPr>
          </a:p>
        </p:txBody>
      </p:sp>
      <p:pic>
        <p:nvPicPr>
          <p:cNvPr id="2" name="Online Media 1" title="Create EASY VIDEOS with Canva">
            <a:hlinkClick r:id="" action="ppaction://media"/>
            <a:extLst>
              <a:ext uri="{FF2B5EF4-FFF2-40B4-BE49-F238E27FC236}">
                <a16:creationId xmlns:a16="http://schemas.microsoft.com/office/drawing/2014/main" id="{BEF03CE1-0634-407B-92CD-D39782B092CE}"/>
              </a:ext>
            </a:extLst>
          </p:cNvPr>
          <p:cNvPicPr>
            <a:picLocks noRot="1" noChangeAspect="1"/>
          </p:cNvPicPr>
          <p:nvPr>
            <a:videoFile r:link="rId1"/>
          </p:nvPr>
        </p:nvPicPr>
        <p:blipFill>
          <a:blip r:embed="rId5"/>
          <a:stretch>
            <a:fillRect/>
          </a:stretch>
        </p:blipFill>
        <p:spPr>
          <a:xfrm>
            <a:off x="5279570" y="1533099"/>
            <a:ext cx="5642048" cy="3187757"/>
          </a:xfrm>
          <a:prstGeom prst="rect">
            <a:avLst/>
          </a:prstGeom>
        </p:spPr>
      </p:pic>
    </p:spTree>
    <p:extLst>
      <p:ext uri="{BB962C8B-B14F-4D97-AF65-F5344CB8AC3E}">
        <p14:creationId xmlns:p14="http://schemas.microsoft.com/office/powerpoint/2010/main" val="22321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en-GB" dirty="0"/>
              <a:t>4.  Präsentationen</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19961" y="1674236"/>
            <a:ext cx="6266890" cy="4106996"/>
          </a:xfrm>
        </p:spPr>
        <p:txBody>
          <a:bodyPr/>
          <a:lstStyle/>
          <a:p>
            <a:r>
              <a:rPr lang="de-DE" dirty="0">
                <a:solidFill>
                  <a:srgbClr val="666666"/>
                </a:solidFill>
              </a:rPr>
              <a:t>Der Hauptzweck einer Präsentation ist es, zu informieren. Es ist eine Tatsache des modernen Lebens, dass die Aufmerksamkeitsspanne im Allgemeinen kürzer ist. Die Organisatoren von Konferenzen behaupten, dass das durchschnittliche Publikum einer Präsentation nur 35 % der präsentierten Inhalte aufnehmen kann.</a:t>
            </a:r>
          </a:p>
          <a:p>
            <a:r>
              <a:rPr lang="de-DE" dirty="0">
                <a:solidFill>
                  <a:srgbClr val="666666"/>
                </a:solidFill>
              </a:rPr>
              <a:t>Einige aufschlussreiche Artikel...</a:t>
            </a:r>
          </a:p>
          <a:p>
            <a:r>
              <a:rPr lang="de-DE" dirty="0">
                <a:hlinkClick r:id="rId3"/>
              </a:rPr>
              <a:t>Wie du einflussreiche, kurze Präsentationen lieferst (mikogo.com)</a:t>
            </a:r>
            <a:endParaRPr lang="en-GB" dirty="0"/>
          </a:p>
          <a:p>
            <a:r>
              <a:rPr lang="de-DE" dirty="0">
                <a:hlinkClick r:id="rId4"/>
              </a:rPr>
              <a:t>19 Ideen für unwiderstehlichere und effektivere Präsentationen (circlesstudio.com)</a:t>
            </a:r>
            <a:endParaRPr lang="en-GB" dirty="0">
              <a:solidFill>
                <a:srgbClr val="666666"/>
              </a:solidFill>
            </a:endParaRPr>
          </a:p>
        </p:txBody>
      </p:sp>
      <p:pic>
        <p:nvPicPr>
          <p:cNvPr id="4" name="Online Media 3" title="How to avoid death By PowerPoint | David JP Phillips | TEDxStockholmSalon">
            <a:hlinkClick r:id="" action="ppaction://media"/>
            <a:extLst>
              <a:ext uri="{FF2B5EF4-FFF2-40B4-BE49-F238E27FC236}">
                <a16:creationId xmlns:a16="http://schemas.microsoft.com/office/drawing/2014/main" id="{4FAB3B1D-EF58-465A-93AD-AA0B32881D23}"/>
              </a:ext>
            </a:extLst>
          </p:cNvPr>
          <p:cNvPicPr>
            <a:picLocks noRot="1" noChangeAspect="1"/>
          </p:cNvPicPr>
          <p:nvPr>
            <a:videoFile r:link="rId1"/>
          </p:nvPr>
        </p:nvPicPr>
        <p:blipFill>
          <a:blip r:embed="rId5"/>
          <a:stretch>
            <a:fillRect/>
          </a:stretch>
        </p:blipFill>
        <p:spPr>
          <a:xfrm>
            <a:off x="6386851" y="2335155"/>
            <a:ext cx="5582920" cy="3154350"/>
          </a:xfrm>
          <a:prstGeom prst="rect">
            <a:avLst/>
          </a:prstGeom>
        </p:spPr>
      </p:pic>
      <p:sp>
        <p:nvSpPr>
          <p:cNvPr id="6" name="TextBox 5">
            <a:extLst>
              <a:ext uri="{FF2B5EF4-FFF2-40B4-BE49-F238E27FC236}">
                <a16:creationId xmlns:a16="http://schemas.microsoft.com/office/drawing/2014/main" id="{8F1F8154-DAEE-43A4-A895-F6B1D662130A}"/>
              </a:ext>
            </a:extLst>
          </p:cNvPr>
          <p:cNvSpPr txBox="1"/>
          <p:nvPr/>
        </p:nvSpPr>
        <p:spPr>
          <a:xfrm>
            <a:off x="7351715" y="1381726"/>
            <a:ext cx="4120195" cy="646331"/>
          </a:xfrm>
          <a:prstGeom prst="rect">
            <a:avLst/>
          </a:prstGeom>
          <a:noFill/>
        </p:spPr>
        <p:txBody>
          <a:bodyPr wrap="square">
            <a:spAutoFit/>
          </a:bodyPr>
          <a:lstStyle/>
          <a:p>
            <a:r>
              <a:rPr lang="en-GB" b="0" i="0" u="none" strike="noStrike" dirty="0">
                <a:solidFill>
                  <a:srgbClr val="111111"/>
                </a:solidFill>
                <a:effectLst/>
                <a:latin typeface="segoe ui" panose="020B0502040204020203" pitchFamily="34" charset="0"/>
                <a:hlinkClick r:id="rId6" tooltip="View original video: How to avoid death By PowerPoint | David JP Phillips | TEDxStockholmSalon"/>
              </a:rPr>
              <a:t>How to avoid death By PowerPoint | David JP Phillips | TEDxStockholmSalon</a:t>
            </a:r>
            <a:endParaRPr lang="en-IE" dirty="0"/>
          </a:p>
        </p:txBody>
      </p:sp>
      <p:sp>
        <p:nvSpPr>
          <p:cNvPr id="7" name="TextBox 6">
            <a:extLst>
              <a:ext uri="{FF2B5EF4-FFF2-40B4-BE49-F238E27FC236}">
                <a16:creationId xmlns:a16="http://schemas.microsoft.com/office/drawing/2014/main" id="{E383B1B7-979C-4977-9F57-5547FB44107D}"/>
              </a:ext>
            </a:extLst>
          </p:cNvPr>
          <p:cNvSpPr txBox="1"/>
          <p:nvPr/>
        </p:nvSpPr>
        <p:spPr>
          <a:xfrm>
            <a:off x="6979374" y="265698"/>
            <a:ext cx="4120195" cy="369332"/>
          </a:xfrm>
          <a:prstGeom prst="rect">
            <a:avLst/>
          </a:prstGeom>
          <a:noFill/>
        </p:spPr>
        <p:txBody>
          <a:bodyPr wrap="square" rtlCol="0">
            <a:spAutoFit/>
          </a:bodyPr>
          <a:lstStyle/>
          <a:p>
            <a:r>
              <a:rPr lang="en-GB" b="1" dirty="0">
                <a:solidFill>
                  <a:schemeClr val="bg1"/>
                </a:solidFill>
                <a:highlight>
                  <a:srgbClr val="1198D1"/>
                </a:highlight>
              </a:rPr>
              <a:t>SCHAUE DIR FOLGENDES VIDEO AN</a:t>
            </a:r>
            <a:endParaRPr lang="en-IE" b="1" dirty="0">
              <a:solidFill>
                <a:schemeClr val="bg1"/>
              </a:solidFill>
              <a:highlight>
                <a:srgbClr val="1198D1"/>
              </a:highlight>
            </a:endParaRPr>
          </a:p>
        </p:txBody>
      </p:sp>
    </p:spTree>
    <p:extLst>
      <p:ext uri="{BB962C8B-B14F-4D97-AF65-F5344CB8AC3E}">
        <p14:creationId xmlns:p14="http://schemas.microsoft.com/office/powerpoint/2010/main" val="21095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1. Digitale Inhalte entwickeln</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939166" y="1129374"/>
            <a:ext cx="10600546" cy="953429"/>
          </a:xfrm>
        </p:spPr>
        <p:txBody>
          <a:bodyPr>
            <a:normAutofit fontScale="92500" lnSpcReduction="20000"/>
          </a:bodyPr>
          <a:lstStyle/>
          <a:p>
            <a:r>
              <a:rPr lang="de-DE" dirty="0"/>
              <a:t>PRÄSENTATIONEN</a:t>
            </a:r>
          </a:p>
          <a:p>
            <a:r>
              <a:rPr lang="de-DE" dirty="0"/>
              <a:t>AUFGABE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901482" y="2117629"/>
            <a:ext cx="10587038" cy="851832"/>
          </a:xfrm>
        </p:spPr>
        <p:txBody>
          <a:bodyPr/>
          <a:lstStyle/>
          <a:p>
            <a:pPr algn="ctr"/>
            <a:r>
              <a:rPr lang="en-GB" b="1" dirty="0"/>
              <a:t>Erstelle ansprechende Folien!</a:t>
            </a:r>
          </a:p>
          <a:p>
            <a:pPr algn="ctr"/>
            <a:r>
              <a:rPr lang="en-GB" b="1" dirty="0">
                <a:solidFill>
                  <a:srgbClr val="E78631"/>
                </a:solidFill>
              </a:rPr>
              <a:t>6 Dos und Don’ts für hochwertige Folien</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1045029" y="3124608"/>
            <a:ext cx="10061121" cy="3477875"/>
          </a:xfrm>
          <a:prstGeom prst="rect">
            <a:avLst/>
          </a:prstGeom>
          <a:noFill/>
        </p:spPr>
        <p:txBody>
          <a:bodyPr wrap="square" rtlCol="0">
            <a:spAutoFit/>
          </a:bodyPr>
          <a:lstStyle/>
          <a:p>
            <a:r>
              <a:rPr lang="en-GB" sz="2000" dirty="0">
                <a:solidFill>
                  <a:schemeClr val="bg2">
                    <a:lumMod val="25000"/>
                  </a:schemeClr>
                </a:solidFill>
              </a:rPr>
              <a:t>Lese diesen Artikel sorgfältig: </a:t>
            </a:r>
            <a:r>
              <a:rPr lang="en-GB" sz="2000" b="1" i="1" dirty="0">
                <a:solidFill>
                  <a:schemeClr val="bg2">
                    <a:lumMod val="25000"/>
                  </a:schemeClr>
                </a:solidFill>
              </a:rPr>
              <a:t>“6 dos and don’ts for next-level slides, from a slide expert” </a:t>
            </a:r>
            <a:r>
              <a:rPr lang="en-GB" sz="2000" dirty="0">
                <a:solidFill>
                  <a:schemeClr val="bg2">
                    <a:lumMod val="25000"/>
                  </a:schemeClr>
                </a:solidFill>
                <a:hlinkClick r:id="rId2"/>
              </a:rPr>
              <a:t>https://blog.ed.ted.com/2019/08/26/6-dos-and-donts-for-next-level-slides-from-a-slide-expert/</a:t>
            </a:r>
            <a:r>
              <a:rPr lang="en-GB" sz="2000" dirty="0">
                <a:solidFill>
                  <a:schemeClr val="bg2">
                    <a:lumMod val="25000"/>
                  </a:schemeClr>
                </a:solidFill>
              </a:rPr>
              <a:t> </a:t>
            </a:r>
          </a:p>
          <a:p>
            <a:endParaRPr lang="en-GB" sz="2000" dirty="0">
              <a:solidFill>
                <a:schemeClr val="bg2">
                  <a:lumMod val="25000"/>
                </a:schemeClr>
              </a:solidFill>
            </a:endParaRPr>
          </a:p>
          <a:p>
            <a:r>
              <a:rPr lang="en-GB" sz="2000" b="1" i="1" dirty="0">
                <a:solidFill>
                  <a:schemeClr val="bg2">
                    <a:lumMod val="25000"/>
                  </a:schemeClr>
                </a:solidFill>
              </a:rPr>
              <a:t>Denke darüber:</a:t>
            </a:r>
          </a:p>
          <a:p>
            <a:endParaRPr lang="en-GB" sz="2000" b="1" i="1" dirty="0">
              <a:solidFill>
                <a:schemeClr val="bg2">
                  <a:lumMod val="25000"/>
                </a:schemeClr>
              </a:solidFill>
            </a:endParaRPr>
          </a:p>
          <a:p>
            <a:pPr marL="457200" indent="-457200">
              <a:buFont typeface="+mj-lt"/>
              <a:buAutoNum type="arabicPeriod"/>
            </a:pPr>
            <a:r>
              <a:rPr lang="en-GB" sz="2000" dirty="0">
                <a:solidFill>
                  <a:schemeClr val="bg2">
                    <a:lumMod val="25000"/>
                  </a:schemeClr>
                </a:solidFill>
              </a:rPr>
              <a:t>Was hast Du von dem Artikel gelernt?</a:t>
            </a:r>
          </a:p>
          <a:p>
            <a:pPr marL="457200" indent="-457200">
              <a:buFont typeface="+mj-lt"/>
              <a:buAutoNum type="arabicPeriod"/>
            </a:pPr>
            <a:r>
              <a:rPr lang="en-GB" sz="2000" dirty="0">
                <a:solidFill>
                  <a:schemeClr val="bg2">
                    <a:lumMod val="25000"/>
                  </a:schemeClr>
                </a:solidFill>
              </a:rPr>
              <a:t>Warum sind hochwertige Folien wichtig?</a:t>
            </a:r>
          </a:p>
          <a:p>
            <a:pPr marL="457200" indent="-457200">
              <a:buFont typeface="+mj-lt"/>
              <a:buAutoNum type="arabicPeriod"/>
            </a:pPr>
            <a:r>
              <a:rPr lang="en-GB" sz="2000" dirty="0">
                <a:solidFill>
                  <a:schemeClr val="bg2">
                    <a:lumMod val="25000"/>
                  </a:schemeClr>
                </a:solidFill>
              </a:rPr>
              <a:t>Was ist die wichtigste Information über Dos und Don</a:t>
            </a:r>
            <a:r>
              <a:rPr lang="en-GB" sz="2000" i="1" dirty="0">
                <a:solidFill>
                  <a:schemeClr val="bg2">
                    <a:lumMod val="25000"/>
                  </a:schemeClr>
                </a:solidFill>
              </a:rPr>
              <a:t>’ts, die Dir einfällt?</a:t>
            </a:r>
            <a:endParaRPr lang="en-GB" sz="2000" dirty="0">
              <a:solidFill>
                <a:schemeClr val="bg2">
                  <a:lumMod val="25000"/>
                </a:schemeClr>
              </a:solidFill>
            </a:endParaRPr>
          </a:p>
          <a:p>
            <a:pPr marL="457200" indent="-457200">
              <a:buFont typeface="+mj-lt"/>
              <a:buAutoNum type="arabicPeriod"/>
            </a:pPr>
            <a:endParaRPr lang="hr-BA" sz="2000" dirty="0">
              <a:solidFill>
                <a:schemeClr val="bg2">
                  <a:lumMod val="25000"/>
                </a:schemeClr>
              </a:solidFill>
            </a:endParaRPr>
          </a:p>
          <a:p>
            <a:endParaRPr lang="hr-BA" sz="2000" dirty="0">
              <a:solidFill>
                <a:schemeClr val="bg2">
                  <a:lumMod val="25000"/>
                </a:schemeClr>
              </a:solidFill>
            </a:endParaRPr>
          </a:p>
        </p:txBody>
      </p:sp>
    </p:spTree>
    <p:extLst>
      <p:ext uri="{BB962C8B-B14F-4D97-AF65-F5344CB8AC3E}">
        <p14:creationId xmlns:p14="http://schemas.microsoft.com/office/powerpoint/2010/main" val="423085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de-DE" dirty="0"/>
              <a:t>AUFGABE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en-GB" b="1" dirty="0"/>
              <a:t>Erstelle ansprechende Folien!</a:t>
            </a:r>
          </a:p>
          <a:p>
            <a:pPr algn="ctr"/>
            <a:r>
              <a:rPr lang="en-GB" b="1" dirty="0">
                <a:solidFill>
                  <a:srgbClr val="E78631"/>
                </a:solidFill>
              </a:rPr>
              <a:t>Wähle eine Präsentations-Software</a:t>
            </a:r>
            <a:endParaRPr lang="en-US" b="1" dirty="0">
              <a:solidFill>
                <a:srgbClr val="E78631"/>
              </a:solidFill>
            </a:endParaRP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3015554"/>
            <a:ext cx="10061121" cy="2185214"/>
          </a:xfrm>
          <a:prstGeom prst="rect">
            <a:avLst/>
          </a:prstGeom>
          <a:noFill/>
        </p:spPr>
        <p:txBody>
          <a:bodyPr wrap="square" rtlCol="0">
            <a:spAutoFit/>
          </a:bodyPr>
          <a:lstStyle/>
          <a:p>
            <a:r>
              <a:rPr lang="de-DE" sz="2000" dirty="0">
                <a:solidFill>
                  <a:schemeClr val="bg2">
                    <a:lumMod val="25000"/>
                  </a:schemeClr>
                </a:solidFill>
              </a:rPr>
              <a:t>Informiere Dich über die folgende Präsentationssoftware. Wähle eine aus, die Du unter Berücksichtigung der Empfehlungen, die Du in diesem Artikel gelesen hast, testen möchtest: </a:t>
            </a:r>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endParaRPr lang="en-GB" sz="2000" dirty="0">
              <a:solidFill>
                <a:schemeClr val="bg2">
                  <a:lumMod val="25000"/>
                </a:schemeClr>
              </a:solidFill>
            </a:endParaRPr>
          </a:p>
          <a:p>
            <a:r>
              <a:rPr lang="en-GB" sz="1600" dirty="0">
                <a:solidFill>
                  <a:schemeClr val="bg2">
                    <a:lumMod val="25000"/>
                  </a:schemeClr>
                </a:solidFill>
              </a:rPr>
              <a:t>Microsoft PowerPoint						Prezi		           Canva</a:t>
            </a:r>
          </a:p>
          <a:p>
            <a:endParaRPr lang="hr-BA" sz="2000" dirty="0">
              <a:solidFill>
                <a:schemeClr val="bg2">
                  <a:lumMod val="25000"/>
                </a:schemeClr>
              </a:solidFill>
            </a:endParaRPr>
          </a:p>
        </p:txBody>
      </p:sp>
      <p:pic>
        <p:nvPicPr>
          <p:cNvPr id="1028" name="Picture 4" descr="Icon&#10;&#10;Description automatically generated">
            <a:hlinkClick r:id="rId2"/>
            <a:extLst>
              <a:ext uri="{FF2B5EF4-FFF2-40B4-BE49-F238E27FC236}">
                <a16:creationId xmlns:a16="http://schemas.microsoft.com/office/drawing/2014/main" id="{E65A8640-C1C7-4CA0-A38D-6BB5AFB9A8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0314" y="3656912"/>
            <a:ext cx="970393" cy="902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mo añadir música a Google Slides [Guía Completa] - Legis Music">
            <a:hlinkClick r:id="rId4"/>
            <a:extLst>
              <a:ext uri="{FF2B5EF4-FFF2-40B4-BE49-F238E27FC236}">
                <a16:creationId xmlns:a16="http://schemas.microsoft.com/office/drawing/2014/main" id="{1FDF87F7-D5DD-4D67-AEA0-28E041A0DE2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45938" y="3801308"/>
            <a:ext cx="1452550" cy="139817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Prezi - Wikipedia, la enciclopedia libre">
            <a:extLst>
              <a:ext uri="{FF2B5EF4-FFF2-40B4-BE49-F238E27FC236}">
                <a16:creationId xmlns:a16="http://schemas.microsoft.com/office/drawing/2014/main" id="{53DDCF73-D778-4666-87A3-72E72AE8B6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0" name="Picture 16" descr="Presenta en vídeo y crea imágenes inspiradoras en línea | Prezi">
            <a:hlinkClick r:id="rId6"/>
            <a:extLst>
              <a:ext uri="{FF2B5EF4-FFF2-40B4-BE49-F238E27FC236}">
                <a16:creationId xmlns:a16="http://schemas.microsoft.com/office/drawing/2014/main" id="{E72DDBA9-4832-4478-855B-ABEC8008550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62628" y="3618433"/>
            <a:ext cx="1711501" cy="171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nva - Wikipedia, la enciclopedia libre">
            <a:hlinkClick r:id="rId8"/>
            <a:extLst>
              <a:ext uri="{FF2B5EF4-FFF2-40B4-BE49-F238E27FC236}">
                <a16:creationId xmlns:a16="http://schemas.microsoft.com/office/drawing/2014/main" id="{E0B61FC1-45C3-4811-8C71-35DA9749DEF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38269" y="3922671"/>
            <a:ext cx="988808" cy="9888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48C2750-2504-4F18-9061-362A927067C6}"/>
              </a:ext>
            </a:extLst>
          </p:cNvPr>
          <p:cNvSpPr txBox="1"/>
          <p:nvPr/>
        </p:nvSpPr>
        <p:spPr>
          <a:xfrm>
            <a:off x="2615049" y="6093216"/>
            <a:ext cx="4248342" cy="369332"/>
          </a:xfrm>
          <a:prstGeom prst="rect">
            <a:avLst/>
          </a:prstGeom>
          <a:noFill/>
        </p:spPr>
        <p:txBody>
          <a:bodyPr wrap="none" rtlCol="0">
            <a:spAutoFit/>
          </a:bodyPr>
          <a:lstStyle/>
          <a:p>
            <a:r>
              <a:rPr lang="en-GB" b="1" dirty="0">
                <a:solidFill>
                  <a:srgbClr val="E78631"/>
                </a:solidFill>
              </a:rPr>
              <a:t>Klicke auf die Logos, um mehr zu erfahren!</a:t>
            </a:r>
          </a:p>
        </p:txBody>
      </p:sp>
      <p:sp>
        <p:nvSpPr>
          <p:cNvPr id="19" name="Arrow: Right 18">
            <a:extLst>
              <a:ext uri="{FF2B5EF4-FFF2-40B4-BE49-F238E27FC236}">
                <a16:creationId xmlns:a16="http://schemas.microsoft.com/office/drawing/2014/main" id="{CD522F44-A28A-4B87-9267-C31AE43CF254}"/>
              </a:ext>
            </a:extLst>
          </p:cNvPr>
          <p:cNvSpPr/>
          <p:nvPr/>
        </p:nvSpPr>
        <p:spPr>
          <a:xfrm rot="18295353">
            <a:off x="4619129" y="5562920"/>
            <a:ext cx="694787" cy="369332"/>
          </a:xfrm>
          <a:prstGeom prst="rightArrow">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6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p:txBody>
          <a:bodyPr/>
          <a:lstStyle/>
          <a:p>
            <a:r>
              <a:rPr lang="de-DE" dirty="0"/>
              <a:t>AUFGABE</a:t>
            </a:r>
            <a:endParaRPr lang="en-US" dirty="0"/>
          </a:p>
        </p:txBody>
      </p:sp>
      <p:sp>
        <p:nvSpPr>
          <p:cNvPr id="3" name="Text Placeholder 2">
            <a:extLst>
              <a:ext uri="{FF2B5EF4-FFF2-40B4-BE49-F238E27FC236}">
                <a16:creationId xmlns:a16="http://schemas.microsoft.com/office/drawing/2014/main" id="{42973A4B-BE07-45ED-86A1-BFC8C97129DD}"/>
              </a:ext>
            </a:extLst>
          </p:cNvPr>
          <p:cNvSpPr>
            <a:spLocks noGrp="1"/>
          </p:cNvSpPr>
          <p:nvPr>
            <p:ph type="body" sz="quarter" idx="14"/>
          </p:nvPr>
        </p:nvSpPr>
        <p:spPr>
          <a:xfrm>
            <a:off x="1085850" y="1776830"/>
            <a:ext cx="10587038" cy="530941"/>
          </a:xfrm>
        </p:spPr>
        <p:txBody>
          <a:bodyPr/>
          <a:lstStyle/>
          <a:p>
            <a:pPr algn="ctr"/>
            <a:r>
              <a:rPr lang="en-GB" b="1" dirty="0"/>
              <a:t>Erstelle ansprechende Folien!</a:t>
            </a:r>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893914" y="2811292"/>
            <a:ext cx="10061121" cy="3477875"/>
          </a:xfrm>
          <a:prstGeom prst="rect">
            <a:avLst/>
          </a:prstGeom>
          <a:noFill/>
        </p:spPr>
        <p:txBody>
          <a:bodyPr wrap="square" rtlCol="0">
            <a:spAutoFit/>
          </a:bodyPr>
          <a:lstStyle/>
          <a:p>
            <a:r>
              <a:rPr lang="de-DE" sz="2000" dirty="0">
                <a:solidFill>
                  <a:schemeClr val="bg2">
                    <a:lumMod val="25000"/>
                  </a:schemeClr>
                </a:solidFill>
              </a:rPr>
              <a:t>Verwende eine Präsentationssoftware Deiner Wahl. </a:t>
            </a:r>
            <a:r>
              <a:rPr lang="de-DE" sz="2000" b="1" dirty="0">
                <a:solidFill>
                  <a:schemeClr val="bg2">
                    <a:lumMod val="25000"/>
                  </a:schemeClr>
                </a:solidFill>
              </a:rPr>
              <a:t>Erstelle die ersten beiden Folien einer Präsentation, die die wichtigsten Punkte des Artikels zusammenfasst.</a:t>
            </a:r>
          </a:p>
          <a:p>
            <a:endParaRPr lang="de-DE" sz="2000" b="1" dirty="0">
              <a:solidFill>
                <a:schemeClr val="bg2">
                  <a:lumMod val="25000"/>
                </a:schemeClr>
              </a:solidFill>
            </a:endParaRPr>
          </a:p>
          <a:p>
            <a:r>
              <a:rPr lang="de-DE" sz="2000" b="1" dirty="0">
                <a:solidFill>
                  <a:schemeClr val="bg2">
                    <a:lumMod val="25000"/>
                  </a:schemeClr>
                </a:solidFill>
              </a:rPr>
              <a:t>Tausche die Folien mit Deine*n Kolleg*innen aus, um deren Feedback einzuholen!</a:t>
            </a:r>
          </a:p>
          <a:p>
            <a:endParaRPr lang="de-DE" sz="2000" dirty="0">
              <a:solidFill>
                <a:schemeClr val="bg2">
                  <a:lumMod val="25000"/>
                </a:schemeClr>
              </a:solidFill>
            </a:endParaRPr>
          </a:p>
          <a:p>
            <a:r>
              <a:rPr lang="de-DE" sz="2000" i="1" dirty="0">
                <a:solidFill>
                  <a:schemeClr val="bg2">
                    <a:lumMod val="25000"/>
                  </a:schemeClr>
                </a:solidFill>
              </a:rPr>
              <a:t>Einige Punkte, über die Du nachdenken solltest, um die Qualität der Folien zu bewerten:</a:t>
            </a:r>
          </a:p>
          <a:p>
            <a:r>
              <a:rPr lang="de-DE" sz="2000" dirty="0">
                <a:solidFill>
                  <a:schemeClr val="bg2">
                    <a:lumMod val="25000"/>
                  </a:schemeClr>
                </a:solidFill>
              </a:rPr>
              <a:t>- Was hast Du aus diesen Folien gelernt?</a:t>
            </a:r>
          </a:p>
          <a:p>
            <a:r>
              <a:rPr lang="de-DE" sz="2000" dirty="0">
                <a:solidFill>
                  <a:schemeClr val="bg2">
                    <a:lumMod val="25000"/>
                  </a:schemeClr>
                </a:solidFill>
              </a:rPr>
              <a:t>- Hält sich die Präsentation an die Regel: "eine Idee pro Folie"?</a:t>
            </a:r>
          </a:p>
          <a:p>
            <a:r>
              <a:rPr lang="de-DE" sz="2000" dirty="0">
                <a:solidFill>
                  <a:schemeClr val="bg2">
                    <a:lumMod val="25000"/>
                  </a:schemeClr>
                </a:solidFill>
              </a:rPr>
              <a:t>- Sind die Folien gut lesbar?</a:t>
            </a:r>
          </a:p>
          <a:p>
            <a:r>
              <a:rPr lang="de-DE" sz="2000" dirty="0">
                <a:solidFill>
                  <a:schemeClr val="bg2">
                    <a:lumMod val="25000"/>
                  </a:schemeClr>
                </a:solidFill>
              </a:rPr>
              <a:t>- Wie beurteilst Du die Qualität des Bildmaterials?</a:t>
            </a:r>
          </a:p>
          <a:p>
            <a:r>
              <a:rPr lang="de-DE" sz="2000" dirty="0">
                <a:solidFill>
                  <a:schemeClr val="bg2">
                    <a:lumMod val="25000"/>
                  </a:schemeClr>
                </a:solidFill>
              </a:rPr>
              <a:t>- Wie schnell verstehst Du die Idee hinter jeder Folie?</a:t>
            </a:r>
            <a:endParaRPr lang="en-GB" sz="2000" dirty="0">
              <a:solidFill>
                <a:schemeClr val="bg2">
                  <a:lumMod val="25000"/>
                </a:schemeClr>
              </a:solidFill>
            </a:endParaRPr>
          </a:p>
        </p:txBody>
      </p:sp>
    </p:spTree>
    <p:extLst>
      <p:ext uri="{BB962C8B-B14F-4D97-AF65-F5344CB8AC3E}">
        <p14:creationId xmlns:p14="http://schemas.microsoft.com/office/powerpoint/2010/main" val="26516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E4959-D9A4-482E-9BEF-3502275A7F0F}"/>
              </a:ext>
            </a:extLst>
          </p:cNvPr>
          <p:cNvSpPr>
            <a:spLocks noGrp="1"/>
          </p:cNvSpPr>
          <p:nvPr>
            <p:ph type="body" sz="quarter" idx="13"/>
          </p:nvPr>
        </p:nvSpPr>
        <p:spPr>
          <a:xfrm>
            <a:off x="669977" y="946867"/>
            <a:ext cx="3808716" cy="4493975"/>
          </a:xfrm>
        </p:spPr>
        <p:txBody>
          <a:bodyPr>
            <a:normAutofit fontScale="92500"/>
          </a:bodyPr>
          <a:lstStyle/>
          <a:p>
            <a:pPr marL="514350" indent="-514350">
              <a:buAutoNum type="arabicPeriod" startAt="5"/>
            </a:pPr>
            <a:r>
              <a:rPr lang="en-GB" sz="3900" b="1" i="0" dirty="0"/>
              <a:t>Website</a:t>
            </a:r>
          </a:p>
          <a:p>
            <a:endParaRPr lang="hr-BA" b="1" i="0" dirty="0"/>
          </a:p>
          <a:p>
            <a:r>
              <a:rPr lang="de-DE" i="0" dirty="0"/>
              <a:t>Es gibt so viele Tools, die Du nutzen kannst, um eine digitale Plattform für Deine Inhalte zu schaffen. Schauen wir uns diese Optionen an:</a:t>
            </a:r>
          </a:p>
          <a:p>
            <a:r>
              <a:rPr lang="de-DE" i="0" dirty="0"/>
              <a:t>WORDPRESS, WIX und SQUARESPACE</a:t>
            </a:r>
            <a:endParaRPr lang="en-GB" i="0" dirty="0"/>
          </a:p>
        </p:txBody>
      </p:sp>
      <p:pic>
        <p:nvPicPr>
          <p:cNvPr id="6" name="Online Media 5" title="Beginners WordPress Tutorial! Learn how to build a website with WordPress. How To WordPress #1">
            <a:hlinkClick r:id="" action="ppaction://media"/>
            <a:extLst>
              <a:ext uri="{FF2B5EF4-FFF2-40B4-BE49-F238E27FC236}">
                <a16:creationId xmlns:a16="http://schemas.microsoft.com/office/drawing/2014/main" id="{A32483B0-7EB3-4265-ACE7-4BC320676154}"/>
              </a:ext>
            </a:extLst>
          </p:cNvPr>
          <p:cNvPicPr>
            <a:picLocks noRot="1" noChangeAspect="1"/>
          </p:cNvPicPr>
          <p:nvPr>
            <a:videoFile r:link="rId1"/>
          </p:nvPr>
        </p:nvPicPr>
        <p:blipFill>
          <a:blip r:embed="rId3"/>
          <a:stretch>
            <a:fillRect/>
          </a:stretch>
        </p:blipFill>
        <p:spPr>
          <a:xfrm>
            <a:off x="4617865" y="1171899"/>
            <a:ext cx="7157368" cy="404391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2C557BE-C365-4B0F-B932-CD0D323B3BBB}"/>
              </a:ext>
            </a:extLst>
          </p:cNvPr>
          <p:cNvSpPr txBox="1"/>
          <p:nvPr/>
        </p:nvSpPr>
        <p:spPr>
          <a:xfrm>
            <a:off x="5844540" y="5440842"/>
            <a:ext cx="6101080" cy="646331"/>
          </a:xfrm>
          <a:prstGeom prst="rect">
            <a:avLst/>
          </a:prstGeom>
          <a:noFill/>
        </p:spPr>
        <p:txBody>
          <a:bodyPr wrap="square">
            <a:spAutoFit/>
          </a:bodyPr>
          <a:lstStyle/>
          <a:p>
            <a:r>
              <a:rPr lang="de-DE" dirty="0">
                <a:solidFill>
                  <a:schemeClr val="bg1"/>
                </a:solidFill>
              </a:rPr>
              <a:t>Schaue Dir dieses kurze Tutorial an, um Dich etwas zu orientieren</a:t>
            </a:r>
            <a:endParaRPr lang="en-US" i="0" dirty="0">
              <a:solidFill>
                <a:schemeClr val="bg1"/>
              </a:solidFill>
            </a:endParaRPr>
          </a:p>
        </p:txBody>
      </p:sp>
      <p:sp>
        <p:nvSpPr>
          <p:cNvPr id="7" name="Oval 6">
            <a:hlinkClick r:id="rId4"/>
            <a:extLst>
              <a:ext uri="{FF2B5EF4-FFF2-40B4-BE49-F238E27FC236}">
                <a16:creationId xmlns:a16="http://schemas.microsoft.com/office/drawing/2014/main" id="{B5E69901-B96E-43BD-86A8-305C90BEAEC1}"/>
              </a:ext>
            </a:extLst>
          </p:cNvPr>
          <p:cNvSpPr/>
          <p:nvPr/>
        </p:nvSpPr>
        <p:spPr>
          <a:xfrm>
            <a:off x="4231043" y="4337548"/>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dirty="0">
                <a:solidFill>
                  <a:schemeClr val="bg1"/>
                </a:solidFill>
              </a:rPr>
              <a:t>KLICKE, um das Video zu sehen</a:t>
            </a:r>
            <a:endParaRPr lang="en-US" sz="2000" b="1" dirty="0">
              <a:solidFill>
                <a:schemeClr val="bg1"/>
              </a:solidFill>
            </a:endParaRPr>
          </a:p>
        </p:txBody>
      </p:sp>
    </p:spTree>
    <p:extLst>
      <p:ext uri="{BB962C8B-B14F-4D97-AF65-F5344CB8AC3E}">
        <p14:creationId xmlns:p14="http://schemas.microsoft.com/office/powerpoint/2010/main" val="6550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70DA1E-7219-403E-BA55-8B6A459A1E5E}"/>
              </a:ext>
            </a:extLst>
          </p:cNvPr>
          <p:cNvSpPr>
            <a:spLocks noGrp="1"/>
          </p:cNvSpPr>
          <p:nvPr>
            <p:ph type="body" sz="quarter" idx="13"/>
          </p:nvPr>
        </p:nvSpPr>
        <p:spPr>
          <a:xfrm>
            <a:off x="398298" y="1015292"/>
            <a:ext cx="4369392" cy="4493975"/>
          </a:xfrm>
        </p:spPr>
        <p:txBody>
          <a:bodyPr/>
          <a:lstStyle/>
          <a:p>
            <a:endParaRPr lang="hr-BA" b="1" i="0" dirty="0"/>
          </a:p>
          <a:p>
            <a:r>
              <a:rPr lang="de-DE" dirty="0"/>
              <a:t>Teste</a:t>
            </a:r>
            <a:r>
              <a:rPr lang="hr-BA" dirty="0"/>
              <a:t> </a:t>
            </a:r>
            <a:r>
              <a:rPr lang="hr-BA" b="1" dirty="0"/>
              <a:t>WIX</a:t>
            </a:r>
            <a:r>
              <a:rPr lang="hr-BA" dirty="0"/>
              <a:t> </a:t>
            </a:r>
            <a:r>
              <a:rPr lang="de-DE" dirty="0"/>
              <a:t>aus, um Deine Website aufzubauen. Schaue Dir dieses kurze Video an, Dich etwas zu orientieren.</a:t>
            </a:r>
            <a:endParaRPr lang="en-US" dirty="0"/>
          </a:p>
        </p:txBody>
      </p:sp>
      <p:pic>
        <p:nvPicPr>
          <p:cNvPr id="6" name="Online Media 5" title="Create a Professional Website For Your Business | Wix.com">
            <a:hlinkClick r:id="" action="ppaction://media"/>
            <a:extLst>
              <a:ext uri="{FF2B5EF4-FFF2-40B4-BE49-F238E27FC236}">
                <a16:creationId xmlns:a16="http://schemas.microsoft.com/office/drawing/2014/main" id="{B6FB2109-7257-4A16-AA71-6C5DD23C00E3}"/>
              </a:ext>
            </a:extLst>
          </p:cNvPr>
          <p:cNvPicPr>
            <a:picLocks noRot="1" noChangeAspect="1"/>
          </p:cNvPicPr>
          <p:nvPr>
            <a:videoFile r:link="rId1"/>
          </p:nvPr>
        </p:nvPicPr>
        <p:blipFill>
          <a:blip r:embed="rId3"/>
          <a:stretch>
            <a:fillRect/>
          </a:stretch>
        </p:blipFill>
        <p:spPr>
          <a:xfrm>
            <a:off x="4693298" y="1128120"/>
            <a:ext cx="7100404" cy="4011728"/>
          </a:xfrm>
          <a:prstGeom prst="rect">
            <a:avLst/>
          </a:prstGeom>
        </p:spPr>
      </p:pic>
    </p:spTree>
    <p:extLst>
      <p:ext uri="{BB962C8B-B14F-4D97-AF65-F5344CB8AC3E}">
        <p14:creationId xmlns:p14="http://schemas.microsoft.com/office/powerpoint/2010/main" val="9456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55EA5-4DFC-4286-939C-4E9BD48D3D63}"/>
              </a:ext>
            </a:extLst>
          </p:cNvPr>
          <p:cNvSpPr>
            <a:spLocks noGrp="1"/>
          </p:cNvSpPr>
          <p:nvPr>
            <p:ph type="body" sz="quarter" idx="13"/>
          </p:nvPr>
        </p:nvSpPr>
        <p:spPr>
          <a:xfrm>
            <a:off x="483365" y="997503"/>
            <a:ext cx="4369392" cy="4493975"/>
          </a:xfrm>
        </p:spPr>
        <p:txBody>
          <a:bodyPr/>
          <a:lstStyle/>
          <a:p>
            <a:endParaRPr lang="hr-BA" b="1" i="0" dirty="0"/>
          </a:p>
          <a:p>
            <a:r>
              <a:rPr lang="de-DE" dirty="0"/>
              <a:t>Teste</a:t>
            </a:r>
            <a:r>
              <a:rPr lang="hr-BA" dirty="0"/>
              <a:t> </a:t>
            </a:r>
            <a:r>
              <a:rPr lang="de-DE" b="1" dirty="0"/>
              <a:t>SQUARESPACE</a:t>
            </a:r>
            <a:r>
              <a:rPr lang="hr-BA" dirty="0"/>
              <a:t> </a:t>
            </a:r>
            <a:r>
              <a:rPr lang="de-DE" dirty="0"/>
              <a:t>aus, um Deine Website aufzubauen. Schaue Dir dieses kurze Video an, um Dich etwas zu orientieren.</a:t>
            </a:r>
            <a:endParaRPr lang="en-US" dirty="0"/>
          </a:p>
          <a:p>
            <a:endParaRPr lang="en-US" dirty="0"/>
          </a:p>
        </p:txBody>
      </p:sp>
      <p:pic>
        <p:nvPicPr>
          <p:cNvPr id="6" name="Online Media 5" title="How to Build Your First Squarespace Site | Squarespace 7.1">
            <a:hlinkClick r:id="" action="ppaction://media"/>
            <a:extLst>
              <a:ext uri="{FF2B5EF4-FFF2-40B4-BE49-F238E27FC236}">
                <a16:creationId xmlns:a16="http://schemas.microsoft.com/office/drawing/2014/main" id="{71CBC523-A212-4523-8465-13200B90EB6B}"/>
              </a:ext>
            </a:extLst>
          </p:cNvPr>
          <p:cNvPicPr>
            <a:picLocks noRot="1" noChangeAspect="1"/>
          </p:cNvPicPr>
          <p:nvPr>
            <a:videoFile r:link="rId1"/>
          </p:nvPr>
        </p:nvPicPr>
        <p:blipFill>
          <a:blip r:embed="rId3"/>
          <a:stretch>
            <a:fillRect/>
          </a:stretch>
        </p:blipFill>
        <p:spPr>
          <a:xfrm>
            <a:off x="4852757" y="1238459"/>
            <a:ext cx="6922475" cy="3911199"/>
          </a:xfrm>
          <a:prstGeom prst="rect">
            <a:avLst/>
          </a:prstGeom>
        </p:spPr>
      </p:pic>
    </p:spTree>
    <p:extLst>
      <p:ext uri="{BB962C8B-B14F-4D97-AF65-F5344CB8AC3E}">
        <p14:creationId xmlns:p14="http://schemas.microsoft.com/office/powerpoint/2010/main" val="29669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BEEF3-B543-4C2E-8301-B2ADF73E2A1F}"/>
              </a:ext>
            </a:extLst>
          </p:cNvPr>
          <p:cNvSpPr>
            <a:spLocks noGrp="1"/>
          </p:cNvSpPr>
          <p:nvPr>
            <p:ph type="body" sz="quarter" idx="13"/>
          </p:nvPr>
        </p:nvSpPr>
        <p:spPr/>
        <p:txBody>
          <a:bodyPr/>
          <a:lstStyle/>
          <a:p>
            <a:r>
              <a:rPr lang="de-DE" dirty="0"/>
              <a:t>Inhalte teilen</a:t>
            </a:r>
            <a:endParaRPr lang="en-US" dirty="0"/>
          </a:p>
        </p:txBody>
      </p:sp>
      <p:sp>
        <p:nvSpPr>
          <p:cNvPr id="3" name="Text Placeholder 2">
            <a:extLst>
              <a:ext uri="{FF2B5EF4-FFF2-40B4-BE49-F238E27FC236}">
                <a16:creationId xmlns:a16="http://schemas.microsoft.com/office/drawing/2014/main" id="{2AFC2738-0745-4EBA-976C-73701A0536BF}"/>
              </a:ext>
            </a:extLst>
          </p:cNvPr>
          <p:cNvSpPr>
            <a:spLocks noGrp="1"/>
          </p:cNvSpPr>
          <p:nvPr>
            <p:ph type="body" sz="quarter" idx="14"/>
          </p:nvPr>
        </p:nvSpPr>
        <p:spPr/>
        <p:txBody>
          <a:bodyPr/>
          <a:lstStyle/>
          <a:p>
            <a:r>
              <a:rPr lang="de-DE" dirty="0"/>
              <a:t>Nach der Recherche, Planung und Entwicklung von Inhalten kommt die Zeit für das Teilen Deiner Inhalte.</a:t>
            </a:r>
          </a:p>
          <a:p>
            <a:pPr marL="342900" indent="-342900">
              <a:buFont typeface="Arial" panose="020B0604020202020204" pitchFamily="34" charset="0"/>
              <a:buChar char="•"/>
            </a:pPr>
            <a:r>
              <a:rPr lang="de-DE" dirty="0"/>
              <a:t>Es gibt viel zu wählen: die Plattform, auf der Du Deine Inhalte verbreiten willst. Wann und mit welchen Menschen möchtest du Deine Inhalte teilen?</a:t>
            </a:r>
          </a:p>
          <a:p>
            <a:pPr marL="342900" indent="-342900">
              <a:buFont typeface="Arial" panose="020B0604020202020204" pitchFamily="34" charset="0"/>
              <a:buChar char="•"/>
            </a:pPr>
            <a:r>
              <a:rPr lang="de-DE" dirty="0"/>
              <a:t>Erinnere Dich noch einmal daran, was Du erreichen willst. Welche Plattformen bieten Dir die besten Chancen, Deine Ziele zu erreichen?</a:t>
            </a:r>
          </a:p>
          <a:p>
            <a:pPr marL="342900" indent="-342900">
              <a:buFont typeface="Arial" panose="020B0604020202020204" pitchFamily="34" charset="0"/>
              <a:buChar char="•"/>
            </a:pPr>
            <a:r>
              <a:rPr lang="de-DE" dirty="0"/>
              <a:t>Versuche vorherzusehen, welche Art von Reaktionen Dich erwarten. Versuche, Deine Erwartungen und Emotionen in Bezug auf das Feedback zu steuern.</a:t>
            </a:r>
          </a:p>
          <a:p>
            <a:endParaRPr lang="de-DE" dirty="0"/>
          </a:p>
        </p:txBody>
      </p:sp>
    </p:spTree>
    <p:extLst>
      <p:ext uri="{BB962C8B-B14F-4D97-AF65-F5344CB8AC3E}">
        <p14:creationId xmlns:p14="http://schemas.microsoft.com/office/powerpoint/2010/main" val="3993115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866527" y="2532697"/>
            <a:ext cx="6885571" cy="3722513"/>
          </a:xfrm>
        </p:spPr>
        <p:txBody>
          <a:bodyPr/>
          <a:lstStyle/>
          <a:p>
            <a:endParaRPr lang="hr-BA" dirty="0">
              <a:hlinkClick r:id="rId2"/>
            </a:endParaRPr>
          </a:p>
          <a:p>
            <a:pPr marL="342900" indent="-342900">
              <a:buClr>
                <a:srgbClr val="5E5E5E"/>
              </a:buClr>
              <a:buFont typeface="Arial" panose="020B0604020202020204" pitchFamily="34" charset="0"/>
              <a:buChar char="•"/>
            </a:pPr>
            <a:r>
              <a:rPr lang="en-US" dirty="0">
                <a:hlinkClick r:id="rId3"/>
              </a:rPr>
              <a:t>Nutzergenerierte und nutzerzentrierte Inhalte</a:t>
            </a:r>
            <a:endParaRPr lang="en-US" dirty="0"/>
          </a:p>
          <a:p>
            <a:pPr marL="342900" indent="-342900">
              <a:buClr>
                <a:srgbClr val="5E5E5E"/>
              </a:buClr>
              <a:buFont typeface="Arial" panose="020B0604020202020204" pitchFamily="34" charset="0"/>
              <a:buChar char="•"/>
            </a:pPr>
            <a:r>
              <a:rPr lang="de-DE" dirty="0">
                <a:hlinkClick r:id="rId4"/>
              </a:rPr>
              <a:t>Mehr menschliche, dialogorientierte, zugängliche Inhalte</a:t>
            </a:r>
            <a:endParaRPr lang="en-US" dirty="0"/>
          </a:p>
          <a:p>
            <a:pPr marL="342900" indent="-342900">
              <a:buClr>
                <a:srgbClr val="5E5E5E"/>
              </a:buClr>
              <a:buFont typeface="Arial" panose="020B0604020202020204" pitchFamily="34" charset="0"/>
              <a:buChar char="•"/>
            </a:pPr>
            <a:r>
              <a:rPr lang="en-US" dirty="0">
                <a:hlinkClick r:id="rId5"/>
              </a:rPr>
              <a:t>Platformübergreifende Inhalte</a:t>
            </a:r>
            <a:endParaRPr lang="en-US" dirty="0"/>
          </a:p>
          <a:p>
            <a:pPr marL="342900" indent="-342900">
              <a:buClr>
                <a:srgbClr val="5E5E5E"/>
              </a:buClr>
              <a:buFont typeface="Arial" panose="020B0604020202020204" pitchFamily="34" charset="0"/>
              <a:buChar char="•"/>
            </a:pPr>
            <a:r>
              <a:rPr lang="en-US" dirty="0">
                <a:hlinkClick r:id="rId6"/>
              </a:rPr>
              <a:t>Lange Videos</a:t>
            </a:r>
            <a:endParaRPr lang="en-US" dirty="0"/>
          </a:p>
          <a:p>
            <a:pPr marL="342900" indent="-342900">
              <a:buClr>
                <a:srgbClr val="5E5E5E"/>
              </a:buClr>
              <a:buFont typeface="Arial" panose="020B0604020202020204" pitchFamily="34" charset="0"/>
              <a:buChar char="•"/>
            </a:pPr>
            <a:r>
              <a:rPr lang="en-US" dirty="0">
                <a:hlinkClick r:id="rId7"/>
              </a:rPr>
              <a:t>Datengesteuerte visuelle Inhalte </a:t>
            </a:r>
            <a:endParaRPr lang="hr-BA" dirty="0">
              <a:hlinkClick r:id="rId2"/>
            </a:endParaRPr>
          </a:p>
          <a:p>
            <a:endParaRPr lang="hr-BA" dirty="0">
              <a:hlinkClick r:id="rId2"/>
            </a:endParaRPr>
          </a:p>
          <a:p>
            <a:endParaRPr lang="hr-BA" dirty="0">
              <a:hlinkClick r:id="rId2"/>
            </a:endParaRPr>
          </a:p>
          <a:p>
            <a:endParaRPr lang="hr-BA" dirty="0">
              <a:hlinkClick r:id="rId2"/>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5" y="570712"/>
            <a:ext cx="5579898" cy="1743863"/>
          </a:xfrm>
        </p:spPr>
        <p:txBody>
          <a:bodyPr>
            <a:normAutofit fontScale="77500" lnSpcReduction="20000"/>
          </a:bodyPr>
          <a:lstStyle/>
          <a:p>
            <a:r>
              <a:rPr lang="de-DE" dirty="0"/>
              <a:t>Klicke auf die einzelnen Punkte, um mehr über reale Beispiele für Inhalte und Plattformen zu erfahren, die für die gemeinsame Nutzung verwendet werden</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516102" y="589390"/>
            <a:ext cx="3452394" cy="4234537"/>
          </a:xfrm>
        </p:spPr>
        <p:txBody>
          <a:bodyPr>
            <a:normAutofit fontScale="77500" lnSpcReduction="20000"/>
          </a:bodyPr>
          <a:lstStyle/>
          <a:p>
            <a:r>
              <a:rPr lang="de-DE" dirty="0"/>
              <a:t>Der Austausch spielt eine wichtige Rolle beim Aufbau einer positiven Kursgemeinschaft.</a:t>
            </a:r>
          </a:p>
          <a:p>
            <a:r>
              <a:rPr lang="de-DE" dirty="0"/>
              <a:t>Wenn Du Inhalte teilst kannst Du üben zu sprechen, zuzuhören und zu denken. Damit kannst Du den Lernerfolg verstärken.</a:t>
            </a:r>
            <a:endParaRPr lang="en-US" dirty="0"/>
          </a:p>
        </p:txBody>
      </p:sp>
    </p:spTree>
    <p:extLst>
      <p:ext uri="{BB962C8B-B14F-4D97-AF65-F5344CB8AC3E}">
        <p14:creationId xmlns:p14="http://schemas.microsoft.com/office/powerpoint/2010/main" val="80123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de-DE" dirty="0"/>
              <a:t>Erinnerung aus </a:t>
            </a:r>
            <a:r>
              <a:rPr lang="hr-BA" dirty="0"/>
              <a:t>MODUL</a:t>
            </a:r>
            <a:r>
              <a:rPr lang="de-DE" dirty="0"/>
              <a:t> 2</a:t>
            </a:r>
            <a:r>
              <a:rPr lang="hr-BA" dirty="0"/>
              <a:t>: </a:t>
            </a:r>
            <a:r>
              <a:rPr lang="de-DE" dirty="0"/>
              <a:t>Frauen mit Migrationshintergrund haben Vorteile beim </a:t>
            </a:r>
            <a:r>
              <a:rPr lang="de-DE" dirty="0">
                <a:solidFill>
                  <a:srgbClr val="E78631"/>
                </a:solidFill>
              </a:rPr>
              <a:t>Teilen</a:t>
            </a:r>
            <a:r>
              <a:rPr lang="de-DE" dirty="0"/>
              <a:t> von Inhalten</a:t>
            </a:r>
            <a:endParaRPr lang="de-DE" dirty="0">
              <a:solidFill>
                <a:srgbClr val="DD1B50"/>
              </a:solidFill>
            </a:endParaRPr>
          </a:p>
          <a:p>
            <a:pPr algn="ctr">
              <a:lnSpc>
                <a:spcPct val="120000"/>
              </a:lnSpc>
            </a:pP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r>
              <a:rPr lang="de-DE" sz="2000" dirty="0"/>
              <a:t>Beim Teilen von Inhalten kommt es auf die Reichweite und die Bedeutsamkeit für die Zielgruppe an. Bitte denke daran, dass Du als Lernende mit Migrationshintergrund die Möglichkeit hast, eine große Reichweite zu erzielen: </a:t>
            </a:r>
          </a:p>
          <a:p>
            <a:endParaRPr lang="de-DE" sz="2000" dirty="0"/>
          </a:p>
          <a:p>
            <a:r>
              <a:rPr lang="de-DE" sz="2000" dirty="0">
                <a:solidFill>
                  <a:srgbClr val="00ACA7"/>
                </a:solidFill>
              </a:rPr>
              <a:t>- Du hast vielleicht Kenntnisse und Zugang zu einigen internationalen oder ausländischen Hochschuleinrichtungen, die an Ihren Inhalten und einer Zusammenarbeit mit Ihrer derzeitigen Hochschuleinrichtung interessiert sein könnten</a:t>
            </a:r>
          </a:p>
          <a:p>
            <a:r>
              <a:rPr lang="de-DE" sz="2000" dirty="0">
                <a:solidFill>
                  <a:srgbClr val="00ACA7"/>
                </a:solidFill>
              </a:rPr>
              <a:t>- </a:t>
            </a:r>
            <a:r>
              <a:rPr lang="de-DE" sz="2000" dirty="0">
                <a:solidFill>
                  <a:srgbClr val="E78631"/>
                </a:solidFill>
              </a:rPr>
              <a:t>Du könntest Zugang zu interkulturellen Social-Media-Gruppen haben, zu Lernenden, die sich gegenseitig in ihrem Integrationsprozess unterstützen</a:t>
            </a:r>
          </a:p>
          <a:p>
            <a:r>
              <a:rPr lang="de-DE" sz="2000" dirty="0"/>
              <a:t>- </a:t>
            </a:r>
            <a:r>
              <a:rPr lang="de-DE" sz="2000" dirty="0">
                <a:solidFill>
                  <a:srgbClr val="9A2E90"/>
                </a:solidFill>
              </a:rPr>
              <a:t>Frauennetzwerke und Networking-Veranstaltungen sind auf dem Vormarsch. Das ist eine gute Nachricht. Du könntest dich bei Online- und Offline-Netzwerkveranstaltungen anmelden und so neue Möglichkeiten und Plattformen für den Austausch von Inhalten gewinnen.</a:t>
            </a:r>
            <a:endParaRPr lang="hr-BA" dirty="0">
              <a:solidFill>
                <a:srgbClr val="9A2E90"/>
              </a:solidFill>
            </a:endParaRPr>
          </a:p>
        </p:txBody>
      </p:sp>
    </p:spTree>
    <p:extLst>
      <p:ext uri="{BB962C8B-B14F-4D97-AF65-F5344CB8AC3E}">
        <p14:creationId xmlns:p14="http://schemas.microsoft.com/office/powerpoint/2010/main" val="93974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2. </a:t>
            </a:r>
            <a:r>
              <a:rPr lang="de-DE" dirty="0"/>
              <a:t>Die Neu-Erarbeitung und Integration digitaler Inhalte</a:t>
            </a:r>
            <a:endParaRPr lang="hr-BA" dirty="0"/>
          </a:p>
          <a:p>
            <a:endParaRPr lang="en-US" dirty="0"/>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de-DE" dirty="0"/>
              <a:t>Erstellung und Bearbeitung klar definierter Inhalte</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30137" y="1406264"/>
            <a:ext cx="11156987" cy="3887189"/>
          </a:xfrm>
        </p:spPr>
        <p:txBody>
          <a:bodyPr/>
          <a:lstStyle/>
          <a:p>
            <a:r>
              <a:rPr lang="de-DE" dirty="0"/>
              <a:t>Im Lernprozess und auch später im Beruf wird erwartet, dass Du gute Inhalte erstellen kannst, die alle Informationen gut erklären. Dabei musst Du oft kreativ sein. Du wirst zum Beispiel Deine Forschungsergebnisse zusammenfassen oder Deine Erkenntnisse präsentieren. Du möchtest Deinen Standpunkt vermitteln oder mit anderen in Kontakt treten – wenn Du Deine Inhalte gut erstellen kannst, wird das einfacher.</a:t>
            </a:r>
            <a:br>
              <a:rPr lang="de-DE" dirty="0"/>
            </a:br>
            <a:br>
              <a:rPr lang="de-DE" dirty="0"/>
            </a:br>
            <a:r>
              <a:rPr lang="de-DE" dirty="0"/>
              <a:t>Bei der Erstellung von digitalen Inhalten gibt es 3 Schritte:</a:t>
            </a:r>
          </a:p>
          <a:p>
            <a:r>
              <a:rPr lang="de-DE" dirty="0"/>
              <a:t>      1. Recherche und Planung von Inhalten</a:t>
            </a:r>
          </a:p>
          <a:p>
            <a:r>
              <a:rPr lang="de-DE" dirty="0"/>
              <a:t>      2. Entwicklung des Inhalts</a:t>
            </a:r>
          </a:p>
          <a:p>
            <a:r>
              <a:rPr lang="de-DE" dirty="0"/>
              <a:t>      3. Weitergabe von Inhalten</a:t>
            </a:r>
          </a:p>
          <a:p>
            <a:r>
              <a:rPr lang="de-DE" dirty="0"/>
              <a:t>Das Thema des Lernmoduls und die Art und Weise, wie Du Deine Inhalte erstellst, sollten immer zusammenpassen!</a:t>
            </a:r>
            <a:endParaRPr lang="hr-BA" dirty="0"/>
          </a:p>
          <a:p>
            <a:endParaRPr lang="hr-BA" dirty="0"/>
          </a:p>
          <a:p>
            <a:endParaRPr lang="en-US" dirty="0"/>
          </a:p>
        </p:txBody>
      </p:sp>
    </p:spTree>
    <p:extLst>
      <p:ext uri="{BB962C8B-B14F-4D97-AF65-F5344CB8AC3E}">
        <p14:creationId xmlns:p14="http://schemas.microsoft.com/office/powerpoint/2010/main" val="91275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56F2B-6B9A-41F0-A9B3-2DBF906B81AE}"/>
              </a:ext>
            </a:extLst>
          </p:cNvPr>
          <p:cNvSpPr>
            <a:spLocks noGrp="1"/>
          </p:cNvSpPr>
          <p:nvPr>
            <p:ph type="body" sz="quarter" idx="13"/>
          </p:nvPr>
        </p:nvSpPr>
        <p:spPr/>
        <p:txBody>
          <a:bodyPr>
            <a:normAutofit fontScale="92500" lnSpcReduction="20000"/>
          </a:bodyPr>
          <a:lstStyle/>
          <a:p>
            <a:r>
              <a:rPr lang="de-DE" dirty="0"/>
              <a:t>Effizient zu sein bedeutet auch, keine neuen Inhalte zu erstellen, wenn dies nicht notwendig ist. Du kannst einfach auf andere bestehende Inhalte verweisen, sie verändern und in Deinen eigenen Kontext integrieren.</a:t>
            </a:r>
          </a:p>
          <a:p>
            <a:r>
              <a:rPr lang="de-DE" dirty="0"/>
              <a:t>Achte darauf, das Urheberrecht und die Lizenzen zu respektieren (siehe das nächste Kapitel dieses Moduls).</a:t>
            </a:r>
          </a:p>
        </p:txBody>
      </p:sp>
      <p:pic>
        <p:nvPicPr>
          <p:cNvPr id="7" name="Picture Placeholder 6" descr="Jigsaw puzzles in plastic figures">
            <a:extLst>
              <a:ext uri="{FF2B5EF4-FFF2-40B4-BE49-F238E27FC236}">
                <a16:creationId xmlns:a16="http://schemas.microsoft.com/office/drawing/2014/main" id="{7C6AFD08-C8BF-44B5-B2EF-4578F610989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5096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40239-7D10-4700-B146-51804527E68A}"/>
              </a:ext>
            </a:extLst>
          </p:cNvPr>
          <p:cNvSpPr>
            <a:spLocks noGrp="1"/>
          </p:cNvSpPr>
          <p:nvPr>
            <p:ph type="body" sz="quarter" idx="13"/>
          </p:nvPr>
        </p:nvSpPr>
        <p:spPr>
          <a:xfrm>
            <a:off x="1138185" y="274748"/>
            <a:ext cx="10600546" cy="953429"/>
          </a:xfrm>
        </p:spPr>
        <p:txBody>
          <a:bodyPr>
            <a:normAutofit fontScale="92500" lnSpcReduction="20000"/>
          </a:bodyPr>
          <a:lstStyle/>
          <a:p>
            <a:pPr algn="ctr"/>
            <a:r>
              <a:rPr lang="de-DE" dirty="0">
                <a:solidFill>
                  <a:srgbClr val="00ACA7"/>
                </a:solidFill>
              </a:rPr>
              <a:t>Aufgabe</a:t>
            </a:r>
            <a:r>
              <a:rPr lang="hr-BA" dirty="0">
                <a:solidFill>
                  <a:srgbClr val="00ACA7"/>
                </a:solidFill>
              </a:rPr>
              <a:t> </a:t>
            </a:r>
          </a:p>
          <a:p>
            <a:pPr algn="ctr"/>
            <a:r>
              <a:rPr lang="de-DE" dirty="0">
                <a:solidFill>
                  <a:srgbClr val="D6315A"/>
                </a:solidFill>
              </a:rPr>
              <a:t>Erstelle ein kurzes Video mit Canva</a:t>
            </a:r>
            <a:endParaRPr lang="en-US" dirty="0">
              <a:solidFill>
                <a:srgbClr val="D6315A"/>
              </a:solidFill>
            </a:endParaRPr>
          </a:p>
        </p:txBody>
      </p:sp>
      <p:sp>
        <p:nvSpPr>
          <p:cNvPr id="3" name="Text Placeholder 2">
            <a:extLst>
              <a:ext uri="{FF2B5EF4-FFF2-40B4-BE49-F238E27FC236}">
                <a16:creationId xmlns:a16="http://schemas.microsoft.com/office/drawing/2014/main" id="{643CD19B-06AF-4A49-B319-748CF6096D21}"/>
              </a:ext>
            </a:extLst>
          </p:cNvPr>
          <p:cNvSpPr>
            <a:spLocks noGrp="1"/>
          </p:cNvSpPr>
          <p:nvPr>
            <p:ph type="body" sz="quarter" idx="14"/>
          </p:nvPr>
        </p:nvSpPr>
        <p:spPr>
          <a:xfrm>
            <a:off x="1100086" y="2532648"/>
            <a:ext cx="10587038" cy="3067050"/>
          </a:xfrm>
        </p:spPr>
        <p:txBody>
          <a:bodyPr/>
          <a:lstStyle/>
          <a:p>
            <a:pPr marL="342900" indent="-342900">
              <a:buFont typeface="Wingdings" panose="05000000000000000000" pitchFamily="2" charset="2"/>
              <a:buChar char="ü"/>
            </a:pPr>
            <a:r>
              <a:rPr lang="de-DE" dirty="0"/>
              <a:t>Nutze die Folien von diesem Kurs und erstelle ein kurzes Erklärvideo mit</a:t>
            </a:r>
            <a:r>
              <a:rPr lang="hr-BA" dirty="0"/>
              <a:t> </a:t>
            </a:r>
            <a:r>
              <a:rPr lang="hr-BA" dirty="0">
                <a:hlinkClick r:id="rId2"/>
              </a:rPr>
              <a:t>Canva</a:t>
            </a:r>
            <a:endParaRPr lang="hr-BA" dirty="0"/>
          </a:p>
          <a:p>
            <a:pPr marL="342900" indent="-342900">
              <a:buFont typeface="Wingdings" panose="05000000000000000000" pitchFamily="2" charset="2"/>
              <a:buChar char="ü"/>
            </a:pPr>
            <a:r>
              <a:rPr lang="de-DE" dirty="0"/>
              <a:t>Wähle aus den Canva-Vorlagen</a:t>
            </a:r>
          </a:p>
          <a:p>
            <a:pPr marL="342900" indent="-342900">
              <a:buFont typeface="Wingdings" panose="05000000000000000000" pitchFamily="2" charset="2"/>
              <a:buChar char="ü"/>
            </a:pPr>
            <a:r>
              <a:rPr lang="de-DE" dirty="0"/>
              <a:t>Wähle Folien, die ein Thema abdecken</a:t>
            </a:r>
          </a:p>
          <a:p>
            <a:pPr marL="342900" indent="-342900">
              <a:buFont typeface="Wingdings" panose="05000000000000000000" pitchFamily="2" charset="2"/>
              <a:buChar char="ü"/>
            </a:pPr>
            <a:r>
              <a:rPr lang="de-DE" dirty="0"/>
              <a:t> Stelle diese Folien in einen anderen Kontext. Tu so, als ob Du dieses Video für eine Zielgruppe von Seniorprofessoren erstellen würdest</a:t>
            </a:r>
          </a:p>
          <a:p>
            <a:pPr marL="342900" indent="-342900">
              <a:buFont typeface="Wingdings" panose="05000000000000000000" pitchFamily="2" charset="2"/>
              <a:buChar char="ü"/>
            </a:pPr>
            <a:r>
              <a:rPr lang="de-DE" dirty="0"/>
              <a:t>Füge weitere Bilder hinzu, indem Du eine der oben erwähnten Websites für Archivbilder verwendest</a:t>
            </a:r>
          </a:p>
          <a:p>
            <a:pPr marL="342900" indent="-342900">
              <a:buFont typeface="Wingdings" panose="05000000000000000000" pitchFamily="2" charset="2"/>
              <a:buChar char="ü"/>
            </a:pPr>
            <a:r>
              <a:rPr lang="de-DE" dirty="0"/>
              <a:t>Zeige dieses Video Deinen Mitlernenden und Deiner Lehrkraft und erläutere den neuen Zweck des Videos</a:t>
            </a:r>
          </a:p>
          <a:p>
            <a:endParaRPr lang="en-US" dirty="0"/>
          </a:p>
        </p:txBody>
      </p:sp>
      <p:pic>
        <p:nvPicPr>
          <p:cNvPr id="1026" name="Picture 2" descr="Canva - Wikipedia">
            <a:extLst>
              <a:ext uri="{FF2B5EF4-FFF2-40B4-BE49-F238E27FC236}">
                <a16:creationId xmlns:a16="http://schemas.microsoft.com/office/drawing/2014/main" id="{A4530FC2-BE75-4E55-85C3-40DAC61CE1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2011" y="1258302"/>
            <a:ext cx="2643187" cy="101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70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9999-B31A-4E0C-A4FF-BE12E394A265}"/>
              </a:ext>
            </a:extLst>
          </p:cNvPr>
          <p:cNvSpPr>
            <a:spLocks noGrp="1"/>
          </p:cNvSpPr>
          <p:nvPr>
            <p:ph type="body" sz="quarter" idx="13"/>
          </p:nvPr>
        </p:nvSpPr>
        <p:spPr>
          <a:xfrm>
            <a:off x="1004557" y="989166"/>
            <a:ext cx="10182885" cy="4493975"/>
          </a:xfrm>
          <a:ln w="53975">
            <a:gradFill>
              <a:gsLst>
                <a:gs pos="0">
                  <a:srgbClr val="E78631"/>
                </a:gs>
                <a:gs pos="74000">
                  <a:srgbClr val="D6315A"/>
                </a:gs>
                <a:gs pos="83000">
                  <a:srgbClr val="D6315A"/>
                </a:gs>
                <a:gs pos="100000">
                  <a:srgbClr val="C00000"/>
                </a:gs>
              </a:gsLst>
              <a:lin ang="5400000" scaled="1"/>
            </a:gradFill>
          </a:ln>
        </p:spPr>
        <p:txBody>
          <a:bodyPr>
            <a:normAutofit lnSpcReduction="10000"/>
          </a:bodyPr>
          <a:lstStyle/>
          <a:p>
            <a:endParaRPr lang="de-DE" b="1" dirty="0"/>
          </a:p>
          <a:p>
            <a:r>
              <a:rPr lang="hr-BA" sz="3500" b="1" dirty="0"/>
              <a:t>Top </a:t>
            </a:r>
            <a:r>
              <a:rPr lang="de-DE" sz="3500" b="1" dirty="0"/>
              <a:t>Tipp</a:t>
            </a:r>
            <a:r>
              <a:rPr lang="hr-BA" sz="3500" b="1" dirty="0"/>
              <a:t>:</a:t>
            </a:r>
          </a:p>
          <a:p>
            <a:r>
              <a:rPr lang="de-DE" sz="3200" dirty="0"/>
              <a:t>Ändere, verfeinere, verbessere und integriere die Informationen und Inhalte in einen bestehenden Wissensbestand. Mit Hilfe von Plattformen wie Ted ED kannst Du neue, originelle und relevante Inhalte und Kenntnisse zu schaffen.</a:t>
            </a:r>
          </a:p>
          <a:p>
            <a:endParaRPr lang="hr-BA" dirty="0"/>
          </a:p>
          <a:p>
            <a:r>
              <a:rPr lang="hr-BA" sz="3200" dirty="0">
                <a:hlinkClick r:id="rId2">
                  <a:extLst>
                    <a:ext uri="{A12FA001-AC4F-418D-AE19-62706E023703}">
                      <ahyp:hlinkClr xmlns:ahyp="http://schemas.microsoft.com/office/drawing/2018/hyperlinkcolor" val="tx"/>
                    </a:ext>
                  </a:extLst>
                </a:hlinkClick>
              </a:rPr>
              <a:t>TED Ed </a:t>
            </a:r>
            <a:r>
              <a:rPr lang="de-DE" sz="3200" dirty="0"/>
              <a:t>ermöglicht die Erstellung von Lektionen und Vorträgen aus bestehenden Ted- oder You Tube-Videos</a:t>
            </a:r>
          </a:p>
          <a:p>
            <a:endParaRPr lang="en-US" dirty="0"/>
          </a:p>
        </p:txBody>
      </p:sp>
    </p:spTree>
    <p:extLst>
      <p:ext uri="{BB962C8B-B14F-4D97-AF65-F5344CB8AC3E}">
        <p14:creationId xmlns:p14="http://schemas.microsoft.com/office/powerpoint/2010/main" val="258025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0" title="TED-Ed Website Tour">
            <a:hlinkClick r:id="" action="ppaction://media"/>
            <a:extLst>
              <a:ext uri="{FF2B5EF4-FFF2-40B4-BE49-F238E27FC236}">
                <a16:creationId xmlns:a16="http://schemas.microsoft.com/office/drawing/2014/main" id="{755C3408-A6EF-4189-AAC5-63100ECE6458}"/>
              </a:ext>
            </a:extLst>
          </p:cNvPr>
          <p:cNvPicPr>
            <a:picLocks noRot="1" noChangeAspect="1"/>
          </p:cNvPicPr>
          <p:nvPr>
            <a:videoFile r:link="rId1"/>
          </p:nvPr>
        </p:nvPicPr>
        <p:blipFill>
          <a:blip r:embed="rId3"/>
          <a:stretch>
            <a:fillRect/>
          </a:stretch>
        </p:blipFill>
        <p:spPr>
          <a:xfrm>
            <a:off x="6002690" y="1524617"/>
            <a:ext cx="4062961" cy="2295573"/>
          </a:xfrm>
          <a:prstGeom prst="rect">
            <a:avLst/>
          </a:prstGeom>
        </p:spPr>
      </p:pic>
      <p:sp>
        <p:nvSpPr>
          <p:cNvPr id="6" name="TextBox 5">
            <a:extLst>
              <a:ext uri="{FF2B5EF4-FFF2-40B4-BE49-F238E27FC236}">
                <a16:creationId xmlns:a16="http://schemas.microsoft.com/office/drawing/2014/main" id="{C9FE2A07-4035-4ED2-885C-FC46DA9CD590}"/>
              </a:ext>
            </a:extLst>
          </p:cNvPr>
          <p:cNvSpPr txBox="1"/>
          <p:nvPr/>
        </p:nvSpPr>
        <p:spPr>
          <a:xfrm>
            <a:off x="360783" y="5732243"/>
            <a:ext cx="11831217" cy="1569660"/>
          </a:xfrm>
          <a:prstGeom prst="rect">
            <a:avLst/>
          </a:prstGeom>
          <a:noFill/>
        </p:spPr>
        <p:txBody>
          <a:bodyPr wrap="square" rtlCol="0">
            <a:spAutoFit/>
          </a:bodyPr>
          <a:lstStyle/>
          <a:p>
            <a:r>
              <a:rPr lang="en-US" sz="2400" dirty="0">
                <a:solidFill>
                  <a:srgbClr val="00ACA7"/>
                </a:solidFill>
                <a:hlinkClick r:id="rId4">
                  <a:extLst>
                    <a:ext uri="{A12FA001-AC4F-418D-AE19-62706E023703}">
                      <ahyp:hlinkClr xmlns:ahyp="http://schemas.microsoft.com/office/drawing/2018/hyperlinkcolor" val="tx"/>
                    </a:ext>
                  </a:extLst>
                </a:hlinkClick>
              </a:rPr>
              <a:t>The TED-Ed Student Talks Program </a:t>
            </a:r>
            <a:r>
              <a:rPr lang="de-DE" sz="2400" dirty="0">
                <a:solidFill>
                  <a:srgbClr val="5E5E5E"/>
                </a:solidFill>
              </a:rPr>
              <a:t>unterstützt Lernende beim Entdecken, Erforschen und Präsentieren ihrer großen Ideen in Form von kurzen Vorträgen im TED-Stil.</a:t>
            </a:r>
          </a:p>
          <a:p>
            <a:endParaRPr lang="de-DE" sz="2400" dirty="0">
              <a:solidFill>
                <a:srgbClr val="5E5E5E"/>
              </a:solidFill>
            </a:endParaRPr>
          </a:p>
          <a:p>
            <a:endParaRPr lang="en-US" sz="2400" dirty="0">
              <a:solidFill>
                <a:srgbClr val="5E5E5E"/>
              </a:solidFill>
            </a:endParaRPr>
          </a:p>
        </p:txBody>
      </p:sp>
      <p:sp>
        <p:nvSpPr>
          <p:cNvPr id="8" name="TextBox 7">
            <a:extLst>
              <a:ext uri="{FF2B5EF4-FFF2-40B4-BE49-F238E27FC236}">
                <a16:creationId xmlns:a16="http://schemas.microsoft.com/office/drawing/2014/main" id="{1A4EBD3D-5B56-4B5B-9D68-8FAA38D7A3AD}"/>
              </a:ext>
            </a:extLst>
          </p:cNvPr>
          <p:cNvSpPr txBox="1"/>
          <p:nvPr/>
        </p:nvSpPr>
        <p:spPr>
          <a:xfrm>
            <a:off x="488692" y="1524617"/>
            <a:ext cx="4322405" cy="3046988"/>
          </a:xfrm>
          <a:prstGeom prst="rect">
            <a:avLst/>
          </a:prstGeom>
          <a:noFill/>
        </p:spPr>
        <p:txBody>
          <a:bodyPr wrap="square">
            <a:spAutoFit/>
          </a:bodyPr>
          <a:lstStyle/>
          <a:p>
            <a:endParaRPr lang="hr-BA" sz="2400" dirty="0">
              <a:solidFill>
                <a:srgbClr val="5E5E5E"/>
              </a:solidFill>
            </a:endParaRPr>
          </a:p>
          <a:p>
            <a:r>
              <a:rPr lang="en-US" sz="2400" dirty="0">
                <a:solidFill>
                  <a:srgbClr val="5E5E5E"/>
                </a:solidFill>
              </a:rPr>
              <a:t>Finde ein Video</a:t>
            </a:r>
          </a:p>
          <a:p>
            <a:pPr>
              <a:buFont typeface="+mj-lt"/>
              <a:buAutoNum type="arabicPeriod"/>
            </a:pPr>
            <a:r>
              <a:rPr lang="hr-BA" sz="2400" dirty="0">
                <a:solidFill>
                  <a:srgbClr val="5E5E5E"/>
                </a:solidFill>
              </a:rPr>
              <a:t> </a:t>
            </a:r>
            <a:r>
              <a:rPr lang="de-DE" sz="2400" dirty="0">
                <a:solidFill>
                  <a:srgbClr val="5E5E5E"/>
                </a:solidFill>
              </a:rPr>
              <a:t>Füge Fragen, Diskussionsanregungen und zusätzliche Ressourcen hinzu </a:t>
            </a:r>
          </a:p>
          <a:p>
            <a:r>
              <a:rPr lang="de-DE" sz="2400" dirty="0">
                <a:solidFill>
                  <a:srgbClr val="5E5E5E"/>
                </a:solidFill>
              </a:rPr>
              <a:t>2. Teilen Deine Lektion mit Deinen Mitlernenden</a:t>
            </a:r>
          </a:p>
          <a:p>
            <a:r>
              <a:rPr lang="de-DE" sz="2400" dirty="0">
                <a:solidFill>
                  <a:srgbClr val="5E5E5E"/>
                </a:solidFill>
              </a:rPr>
              <a:t>3. Verfolge Deine Fortschritte </a:t>
            </a:r>
            <a:endParaRPr lang="hr-BA" sz="2400" dirty="0">
              <a:solidFill>
                <a:srgbClr val="5E5E5E"/>
              </a:solidFill>
            </a:endParaRPr>
          </a:p>
        </p:txBody>
      </p:sp>
      <p:sp>
        <p:nvSpPr>
          <p:cNvPr id="9" name="Oval 8">
            <a:hlinkClick r:id="rId5"/>
            <a:extLst>
              <a:ext uri="{FF2B5EF4-FFF2-40B4-BE49-F238E27FC236}">
                <a16:creationId xmlns:a16="http://schemas.microsoft.com/office/drawing/2014/main" id="{87F79B01-3A77-4664-95EF-E8DF0AEBEF59}"/>
              </a:ext>
            </a:extLst>
          </p:cNvPr>
          <p:cNvSpPr/>
          <p:nvPr/>
        </p:nvSpPr>
        <p:spPr>
          <a:xfrm>
            <a:off x="5052373" y="314692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dirty="0">
                <a:solidFill>
                  <a:schemeClr val="bg1"/>
                </a:solidFill>
              </a:rPr>
              <a:t>KLICK</a:t>
            </a:r>
            <a:endParaRPr lang="en-US" sz="2000" b="1" dirty="0">
              <a:solidFill>
                <a:schemeClr val="bg1"/>
              </a:solidFill>
            </a:endParaRPr>
          </a:p>
        </p:txBody>
      </p:sp>
      <p:pic>
        <p:nvPicPr>
          <p:cNvPr id="10" name="Graphic 9" descr="Right pointing backhand index with solid fill">
            <a:extLst>
              <a:ext uri="{FF2B5EF4-FFF2-40B4-BE49-F238E27FC236}">
                <a16:creationId xmlns:a16="http://schemas.microsoft.com/office/drawing/2014/main" id="{D99F9EAF-214C-44E3-8484-CE556D993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364069">
            <a:off x="6669854" y="2798805"/>
            <a:ext cx="929883" cy="929883"/>
          </a:xfrm>
          <a:prstGeom prst="rect">
            <a:avLst/>
          </a:prstGeom>
        </p:spPr>
      </p:pic>
      <p:sp>
        <p:nvSpPr>
          <p:cNvPr id="4" name="Text Placeholder 3">
            <a:extLst>
              <a:ext uri="{FF2B5EF4-FFF2-40B4-BE49-F238E27FC236}">
                <a16:creationId xmlns:a16="http://schemas.microsoft.com/office/drawing/2014/main" id="{9AE56A69-BE77-4084-895A-3EF3764B0E3A}"/>
              </a:ext>
            </a:extLst>
          </p:cNvPr>
          <p:cNvSpPr>
            <a:spLocks noGrp="1"/>
          </p:cNvSpPr>
          <p:nvPr>
            <p:ph type="body" sz="quarter" idx="13"/>
          </p:nvPr>
        </p:nvSpPr>
        <p:spPr>
          <a:xfrm>
            <a:off x="1665334" y="459429"/>
            <a:ext cx="6918227" cy="972078"/>
          </a:xfrm>
        </p:spPr>
        <p:txBody>
          <a:bodyPr>
            <a:normAutofit lnSpcReduction="10000"/>
          </a:bodyPr>
          <a:lstStyle/>
          <a:p>
            <a:r>
              <a:rPr lang="en-US" sz="3600" b="1" dirty="0">
                <a:solidFill>
                  <a:srgbClr val="5E5E5E"/>
                </a:solidFill>
              </a:rPr>
              <a:t>Eine Ted-Ed Lektion zu erstellen ist einfach!</a:t>
            </a:r>
          </a:p>
          <a:p>
            <a:endParaRPr lang="en-US" dirty="0"/>
          </a:p>
        </p:txBody>
      </p:sp>
    </p:spTree>
    <p:extLst>
      <p:ext uri="{BB962C8B-B14F-4D97-AF65-F5344CB8AC3E}">
        <p14:creationId xmlns:p14="http://schemas.microsoft.com/office/powerpoint/2010/main" val="40059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en-US" dirty="0"/>
              <a:t>3. Urheberrechte und Lizenzen verstehen</a:t>
            </a:r>
          </a:p>
          <a:p>
            <a:endParaRPr lang="en-US" dirty="0"/>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1535610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176634" cy="2372107"/>
          </a:xfrm>
        </p:spPr>
        <p:txBody>
          <a:bodyPr/>
          <a:lstStyle/>
          <a:p>
            <a:pPr marL="342900" indent="-342900">
              <a:buFont typeface="Arial" panose="020B0604020202020204" pitchFamily="34" charset="0"/>
              <a:buChar char="•"/>
            </a:pPr>
            <a:r>
              <a:rPr lang="de-DE" sz="2400" b="1" dirty="0"/>
              <a:t>Das Urheberrecht </a:t>
            </a:r>
            <a:r>
              <a:rPr lang="de-DE" sz="2400" dirty="0"/>
              <a:t>ist ein Recht des geistigen Eigentums, das Autoren, Künstlern und anderen Schöpfern Schutz für ihre literarischen, künstlerischen und wissenschaftlichen Werke gewährt. Das geistige Eigentum wird allgemein als "Werk" bezeichnet.</a:t>
            </a:r>
          </a:p>
          <a:p>
            <a:pPr marL="342900" indent="-342900">
              <a:buFont typeface="Arial" panose="020B0604020202020204" pitchFamily="34" charset="0"/>
              <a:buChar char="•"/>
            </a:pPr>
            <a:r>
              <a:rPr lang="de-DE" sz="2400" b="1" dirty="0"/>
              <a:t>Lizenzen </a:t>
            </a:r>
            <a:r>
              <a:rPr lang="de-DE" sz="2400" dirty="0"/>
              <a:t>sind Erlaubnisse, die der Inhaber des Urheberrechts für seine Inhalte erteilt. Lizenzen können auf urheberrechtlich geschütztes Material angewandt werden, um bestimmte Verwendungen des Materials zu gestatten. Das Urheberrecht liegt in diesen Fällen immer noch beim Urheber, aber der Urheber erlaubt anderen die Nutzung seines Werks mit der Lizenz. Manchmal werden Lizenzen gekauft, manchmal werden sie vom Urheber frei vergeben.</a:t>
            </a:r>
            <a:endParaRPr lang="en-US" sz="2400" dirty="0"/>
          </a:p>
        </p:txBody>
      </p:sp>
    </p:spTree>
    <p:extLst>
      <p:ext uri="{BB962C8B-B14F-4D97-AF65-F5344CB8AC3E}">
        <p14:creationId xmlns:p14="http://schemas.microsoft.com/office/powerpoint/2010/main" val="32612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21394"/>
            <a:ext cx="10176634" cy="2372107"/>
          </a:xfrm>
        </p:spPr>
        <p:txBody>
          <a:bodyPr/>
          <a:lstStyle/>
          <a:p>
            <a:pPr marL="342900" indent="-342900">
              <a:buFont typeface="Arial" panose="020B0604020202020204" pitchFamily="34" charset="0"/>
              <a:buChar char="•"/>
            </a:pPr>
            <a:r>
              <a:rPr lang="de-DE" sz="2400" b="1" dirty="0"/>
              <a:t>Creative-Commons-Lizenzen </a:t>
            </a:r>
            <a:r>
              <a:rPr lang="de-DE" sz="2400" dirty="0"/>
              <a:t>werden von den Urheberrechtsinhaber*innen auf ihre eigenen Werke angewandt. Es handelt sich um eine Art von Urheberrechtslizenz, die kostenlos ist. Sie ermöglicht es den Urheber*innen, anderen die Nutzung des Werks unter bestimmten Bedingungen zu erlauben.</a:t>
            </a:r>
          </a:p>
          <a:p>
            <a:pPr marL="342900" indent="-342900">
              <a:buFont typeface="Arial" panose="020B0604020202020204" pitchFamily="34" charset="0"/>
              <a:buChar char="•"/>
            </a:pPr>
            <a:r>
              <a:rPr lang="de-DE" sz="2400" dirty="0"/>
              <a:t>Das Urheberrecht ist ein Teilbereich des Rechts des geistigen Eigentums (IP-Recht). Das Recht des geistigen Eigentums schützt eine breite Palette von Rechten an verschiedenen Ergebnissen menschlicher Kreativität. Andere wichtige Zweige des IP-Rechts sind: Patente, gewerbliche Muster und Modelle, Warenzeichen und Geschäftsgeheimnisse.</a:t>
            </a:r>
            <a:endParaRPr lang="en-US" sz="2400" dirty="0"/>
          </a:p>
        </p:txBody>
      </p:sp>
    </p:spTree>
    <p:extLst>
      <p:ext uri="{BB962C8B-B14F-4D97-AF65-F5344CB8AC3E}">
        <p14:creationId xmlns:p14="http://schemas.microsoft.com/office/powerpoint/2010/main" val="165870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p:txBody>
          <a:bodyPr>
            <a:normAutofit/>
          </a:bodyPr>
          <a:lstStyle/>
          <a:p>
            <a:r>
              <a:rPr lang="de-DE" sz="2400" dirty="0"/>
              <a:t>SCHAUE DIR DAS VIDEO AN</a:t>
            </a:r>
            <a:r>
              <a:rPr lang="hr-BA" sz="2400" dirty="0"/>
              <a:t>: </a:t>
            </a:r>
            <a:r>
              <a:rPr lang="de-DE" sz="2400" dirty="0"/>
              <a:t>Der Unterschied zwischen Urheberrechtseigentum und Urheberrechtslizenz,</a:t>
            </a:r>
          </a:p>
          <a:p>
            <a:r>
              <a:rPr lang="en-US" sz="2400" b="1" dirty="0"/>
              <a:t>Minute Law|Spear IP</a:t>
            </a:r>
          </a:p>
          <a:p>
            <a:endParaRPr lang="en-US" sz="2400" dirty="0"/>
          </a:p>
        </p:txBody>
      </p:sp>
      <p:pic>
        <p:nvPicPr>
          <p:cNvPr id="4" name="Online Media 3" title="The Difference Between Copyright Ownership and  Copyright License | Minute Law | Spear IP">
            <a:hlinkClick r:id="" action="ppaction://media"/>
            <a:extLst>
              <a:ext uri="{FF2B5EF4-FFF2-40B4-BE49-F238E27FC236}">
                <a16:creationId xmlns:a16="http://schemas.microsoft.com/office/drawing/2014/main" id="{C460C358-7D30-4228-8175-3C012D574091}"/>
              </a:ext>
            </a:extLst>
          </p:cNvPr>
          <p:cNvPicPr>
            <a:picLocks noRot="1" noChangeAspect="1"/>
          </p:cNvPicPr>
          <p:nvPr>
            <a:videoFile r:link="rId1"/>
          </p:nvPr>
        </p:nvPicPr>
        <p:blipFill>
          <a:blip r:embed="rId3"/>
          <a:stretch>
            <a:fillRect/>
          </a:stretch>
        </p:blipFill>
        <p:spPr>
          <a:xfrm>
            <a:off x="5374855" y="1642188"/>
            <a:ext cx="5400194" cy="3051110"/>
          </a:xfrm>
          <a:prstGeom prst="rect">
            <a:avLst/>
          </a:prstGeom>
        </p:spPr>
      </p:pic>
      <p:sp>
        <p:nvSpPr>
          <p:cNvPr id="6" name="TextBox 5">
            <a:extLst>
              <a:ext uri="{FF2B5EF4-FFF2-40B4-BE49-F238E27FC236}">
                <a16:creationId xmlns:a16="http://schemas.microsoft.com/office/drawing/2014/main" id="{F9DFD65A-CC4E-4A90-AF29-C62CE5D85294}"/>
              </a:ext>
            </a:extLst>
          </p:cNvPr>
          <p:cNvSpPr txBox="1"/>
          <p:nvPr/>
        </p:nvSpPr>
        <p:spPr>
          <a:xfrm>
            <a:off x="2649894" y="6288030"/>
            <a:ext cx="7221893" cy="369332"/>
          </a:xfrm>
          <a:prstGeom prst="rect">
            <a:avLst/>
          </a:prstGeom>
          <a:noFill/>
        </p:spPr>
        <p:txBody>
          <a:bodyPr wrap="square">
            <a:spAutoFit/>
          </a:bodyPr>
          <a:lstStyle/>
          <a:p>
            <a:r>
              <a:rPr lang="de-DE" dirty="0"/>
              <a:t>QUELL</a:t>
            </a:r>
            <a:r>
              <a:rPr lang="hr-BA" dirty="0"/>
              <a:t>E: </a:t>
            </a:r>
            <a:r>
              <a:rPr lang="en-US" dirty="0">
                <a:hlinkClick r:id="rId4"/>
              </a:rPr>
              <a:t>https://www.youtube.com/channel/UC5QigptZiCIvkpe-LCyzyXQ</a:t>
            </a:r>
            <a:r>
              <a:rPr lang="hr-BA" dirty="0"/>
              <a:t> </a:t>
            </a:r>
            <a:endParaRPr lang="en-US" dirty="0"/>
          </a:p>
        </p:txBody>
      </p:sp>
      <p:sp>
        <p:nvSpPr>
          <p:cNvPr id="5" name="Oval 4">
            <a:hlinkClick r:id="rId5"/>
            <a:extLst>
              <a:ext uri="{FF2B5EF4-FFF2-40B4-BE49-F238E27FC236}">
                <a16:creationId xmlns:a16="http://schemas.microsoft.com/office/drawing/2014/main" id="{98000CE7-6D1D-4425-B898-6593E934B8D0}"/>
              </a:ext>
            </a:extLst>
          </p:cNvPr>
          <p:cNvSpPr/>
          <p:nvPr/>
        </p:nvSpPr>
        <p:spPr>
          <a:xfrm>
            <a:off x="4117050" y="4070340"/>
            <a:ext cx="1698171" cy="1613752"/>
          </a:xfrm>
          <a:prstGeom prst="ellipse">
            <a:avLst/>
          </a:prstGeom>
          <a:solidFill>
            <a:srgbClr val="E78631"/>
          </a:solidFill>
          <a:ln>
            <a:solidFill>
              <a:srgbClr val="E786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000" b="1" dirty="0">
                <a:solidFill>
                  <a:schemeClr val="bg1"/>
                </a:solidFill>
              </a:rPr>
              <a:t>KLICK</a:t>
            </a:r>
            <a:endParaRPr lang="en-US" sz="2000" b="1" dirty="0">
              <a:solidFill>
                <a:schemeClr val="bg1"/>
              </a:solidFill>
            </a:endParaRPr>
          </a:p>
        </p:txBody>
      </p:sp>
    </p:spTree>
    <p:extLst>
      <p:ext uri="{BB962C8B-B14F-4D97-AF65-F5344CB8AC3E}">
        <p14:creationId xmlns:p14="http://schemas.microsoft.com/office/powerpoint/2010/main" val="359115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F1BDC-A765-0142-917A-BD5B50DC3D1A}"/>
              </a:ext>
            </a:extLst>
          </p:cNvPr>
          <p:cNvSpPr>
            <a:spLocks noGrp="1"/>
          </p:cNvSpPr>
          <p:nvPr>
            <p:ph type="body" sz="quarter" idx="20"/>
          </p:nvPr>
        </p:nvSpPr>
        <p:spPr>
          <a:xfrm>
            <a:off x="5934177" y="1464420"/>
            <a:ext cx="5551386" cy="3722513"/>
          </a:xfrm>
        </p:spPr>
        <p:txBody>
          <a:bodyPr/>
          <a:lstStyle/>
          <a:p>
            <a:pPr marL="457200" indent="-457200">
              <a:buFont typeface="Arial" panose="020B0604020202020204" pitchFamily="34" charset="0"/>
              <a:buChar char="•"/>
            </a:pPr>
            <a:r>
              <a:rPr lang="de-DE" sz="2800" dirty="0"/>
              <a:t>Exklusive Lizenz</a:t>
            </a:r>
          </a:p>
          <a:p>
            <a:pPr marL="457200" indent="-457200">
              <a:buFont typeface="Arial" panose="020B0604020202020204" pitchFamily="34" charset="0"/>
              <a:buChar char="•"/>
            </a:pPr>
            <a:r>
              <a:rPr lang="de-DE" sz="2800" dirty="0"/>
              <a:t>Lizenz für eingeschränkte Nutzung</a:t>
            </a:r>
          </a:p>
          <a:p>
            <a:pPr marL="457200" indent="-457200">
              <a:buFont typeface="Arial" panose="020B0604020202020204" pitchFamily="34" charset="0"/>
              <a:buChar char="•"/>
            </a:pPr>
            <a:r>
              <a:rPr lang="de-DE" sz="2800" dirty="0"/>
              <a:t>Creative-Commons-Lizenz</a:t>
            </a:r>
          </a:p>
          <a:p>
            <a:pPr marL="457200" indent="-457200">
              <a:buFont typeface="Arial" panose="020B0604020202020204" pitchFamily="34" charset="0"/>
              <a:buChar char="•"/>
            </a:pPr>
            <a:r>
              <a:rPr lang="de-DE" sz="2800" dirty="0"/>
              <a:t>Verwertungsgesellschaften</a:t>
            </a:r>
            <a:endParaRPr lang="en-US" sz="2000" dirty="0"/>
          </a:p>
        </p:txBody>
      </p:sp>
      <p:sp>
        <p:nvSpPr>
          <p:cNvPr id="3" name="Text Placeholder 2">
            <a:extLst>
              <a:ext uri="{FF2B5EF4-FFF2-40B4-BE49-F238E27FC236}">
                <a16:creationId xmlns:a16="http://schemas.microsoft.com/office/drawing/2014/main" id="{58A32114-C3DB-7245-9C4F-1AEBD8CFD853}"/>
              </a:ext>
            </a:extLst>
          </p:cNvPr>
          <p:cNvSpPr>
            <a:spLocks noGrp="1"/>
          </p:cNvSpPr>
          <p:nvPr>
            <p:ph type="body" sz="quarter" idx="22"/>
          </p:nvPr>
        </p:nvSpPr>
        <p:spPr/>
        <p:txBody>
          <a:bodyPr>
            <a:normAutofit fontScale="92500" lnSpcReduction="20000"/>
          </a:bodyPr>
          <a:lstStyle/>
          <a:p>
            <a:r>
              <a:rPr lang="en-US" dirty="0"/>
              <a:t>TYPEN VON URHEBERRECHTS-LIZENZEN</a:t>
            </a:r>
          </a:p>
        </p:txBody>
      </p:sp>
      <p:sp>
        <p:nvSpPr>
          <p:cNvPr id="4" name="Text Placeholder 3">
            <a:extLst>
              <a:ext uri="{FF2B5EF4-FFF2-40B4-BE49-F238E27FC236}">
                <a16:creationId xmlns:a16="http://schemas.microsoft.com/office/drawing/2014/main" id="{840EA6A7-3682-984C-9BCD-890AA6035A16}"/>
              </a:ext>
            </a:extLst>
          </p:cNvPr>
          <p:cNvSpPr>
            <a:spLocks noGrp="1"/>
          </p:cNvSpPr>
          <p:nvPr>
            <p:ph type="body" sz="quarter" idx="23"/>
          </p:nvPr>
        </p:nvSpPr>
        <p:spPr>
          <a:xfrm>
            <a:off x="516102" y="104480"/>
            <a:ext cx="3452394" cy="3433969"/>
          </a:xfrm>
        </p:spPr>
        <p:txBody>
          <a:bodyPr>
            <a:noAutofit/>
          </a:bodyPr>
          <a:lstStyle/>
          <a:p>
            <a:r>
              <a:rPr lang="de-DE" sz="2800" dirty="0"/>
              <a:t>Die Lizenzierung von Urheberrechten ist eine gängige Methode, um Rechte an urheberrechtlich geschützten Werken zu erwerben und zu übertragen. Wenn Du urheberrechtlich geschütztes Material verwenden möchtest, musst Du in der Regel die Erlaubnis des Rechteinhabenden einholen, dies zu tun</a:t>
            </a:r>
          </a:p>
        </p:txBody>
      </p:sp>
      <p:sp>
        <p:nvSpPr>
          <p:cNvPr id="6" name="TextBox 5">
            <a:extLst>
              <a:ext uri="{FF2B5EF4-FFF2-40B4-BE49-F238E27FC236}">
                <a16:creationId xmlns:a16="http://schemas.microsoft.com/office/drawing/2014/main" id="{7A49915A-687C-497A-A3A3-FC432C9C6DD4}"/>
              </a:ext>
            </a:extLst>
          </p:cNvPr>
          <p:cNvSpPr txBox="1"/>
          <p:nvPr/>
        </p:nvSpPr>
        <p:spPr>
          <a:xfrm>
            <a:off x="4733923" y="3920723"/>
            <a:ext cx="6941975" cy="2677656"/>
          </a:xfrm>
          <a:prstGeom prst="rect">
            <a:avLst/>
          </a:prstGeom>
          <a:noFill/>
        </p:spPr>
        <p:txBody>
          <a:bodyPr wrap="square" rtlCol="0">
            <a:spAutoFit/>
          </a:bodyPr>
          <a:lstStyle/>
          <a:p>
            <a:r>
              <a:rPr lang="de-DE" sz="2400" dirty="0"/>
              <a:t>Lese über jeden Typ hier:</a:t>
            </a:r>
          </a:p>
          <a:p>
            <a:r>
              <a:rPr lang="hr-BA" sz="2400" dirty="0">
                <a:hlinkClick r:id="rId2"/>
              </a:rPr>
              <a:t>https://www.nibusinessinfo.co.uk/content/different-types-copyright-licences</a:t>
            </a:r>
            <a:r>
              <a:rPr lang="hr-BA" sz="2400" dirty="0"/>
              <a:t> </a:t>
            </a:r>
          </a:p>
          <a:p>
            <a:endParaRPr lang="hr-BA" sz="2400" dirty="0"/>
          </a:p>
          <a:p>
            <a:r>
              <a:rPr lang="de-DE" sz="2400" dirty="0"/>
              <a:t>Lese über das Urheberrecht-Gesetz in der EU:</a:t>
            </a:r>
            <a:br>
              <a:rPr lang="de-DE" sz="2400" dirty="0"/>
            </a:br>
            <a:r>
              <a:rPr lang="hr-BA" sz="2400" dirty="0">
                <a:hlinkClick r:id="rId3"/>
              </a:rPr>
              <a:t>https://www.europarl.europa.eu/RegData/etudes/STUD/2018/625126/EPRS_STU(2018)625126_EN.pdf</a:t>
            </a:r>
            <a:r>
              <a:rPr lang="hr-BA" sz="2400" dirty="0"/>
              <a:t> </a:t>
            </a:r>
            <a:endParaRPr lang="en-US" sz="2400" dirty="0"/>
          </a:p>
        </p:txBody>
      </p:sp>
    </p:spTree>
    <p:extLst>
      <p:ext uri="{BB962C8B-B14F-4D97-AF65-F5344CB8AC3E}">
        <p14:creationId xmlns:p14="http://schemas.microsoft.com/office/powerpoint/2010/main" val="980302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E994CE-6338-4094-86E6-4E5FCB0132BE}"/>
              </a:ext>
            </a:extLst>
          </p:cNvPr>
          <p:cNvSpPr>
            <a:spLocks noGrp="1"/>
          </p:cNvSpPr>
          <p:nvPr>
            <p:ph type="body" sz="quarter" idx="13"/>
          </p:nvPr>
        </p:nvSpPr>
        <p:spPr/>
        <p:txBody>
          <a:bodyPr/>
          <a:lstStyle/>
          <a:p>
            <a:r>
              <a:rPr lang="hr-BA" dirty="0"/>
              <a:t>Top </a:t>
            </a:r>
            <a:r>
              <a:rPr lang="de-DE" dirty="0"/>
              <a:t>Tipps</a:t>
            </a:r>
            <a:endParaRPr lang="en-US" dirty="0"/>
          </a:p>
        </p:txBody>
      </p:sp>
      <p:sp>
        <p:nvSpPr>
          <p:cNvPr id="3" name="Text Placeholder 2">
            <a:extLst>
              <a:ext uri="{FF2B5EF4-FFF2-40B4-BE49-F238E27FC236}">
                <a16:creationId xmlns:a16="http://schemas.microsoft.com/office/drawing/2014/main" id="{E1BBFC0E-D4B1-413C-9D9B-D9B8EB29DAE8}"/>
              </a:ext>
            </a:extLst>
          </p:cNvPr>
          <p:cNvSpPr>
            <a:spLocks noGrp="1"/>
          </p:cNvSpPr>
          <p:nvPr>
            <p:ph type="body" sz="quarter" idx="14"/>
          </p:nvPr>
        </p:nvSpPr>
        <p:spPr/>
        <p:txBody>
          <a:bodyPr/>
          <a:lstStyle/>
          <a:p>
            <a:pPr marL="342900" indent="-342900">
              <a:lnSpc>
                <a:spcPct val="100000"/>
              </a:lnSpc>
              <a:buFont typeface="Wingdings" panose="05000000000000000000" pitchFamily="2" charset="2"/>
              <a:buChar char="ü"/>
            </a:pPr>
            <a:r>
              <a:rPr lang="de-DE" dirty="0"/>
              <a:t>Lade keine You Tube-Videos herunter und verwende sie nicht, wenn der/die Auto*in dies nicht ausdrücklich erlaubt.</a:t>
            </a:r>
            <a:br>
              <a:rPr lang="de-DE" dirty="0"/>
            </a:br>
            <a:endParaRPr lang="de-DE" dirty="0"/>
          </a:p>
          <a:p>
            <a:pPr marL="342900" indent="-342900">
              <a:lnSpc>
                <a:spcPct val="100000"/>
              </a:lnSpc>
              <a:buFont typeface="Wingdings" panose="05000000000000000000" pitchFamily="2" charset="2"/>
              <a:buChar char="ü"/>
            </a:pPr>
            <a:r>
              <a:rPr lang="de-DE" dirty="0"/>
              <a:t>Sei vorsichtig beim Herunterladen - prüfe, ob es erlaubt ist und prüfe auch, welche Lizenzen der/die Autor*in für die Weiterverwendung auf den Inhalt gelegt hat</a:t>
            </a:r>
          </a:p>
          <a:p>
            <a:pPr marL="342900" indent="-342900">
              <a:lnSpc>
                <a:spcPct val="100000"/>
              </a:lnSpc>
              <a:buFont typeface="Wingdings" panose="05000000000000000000" pitchFamily="2" charset="2"/>
              <a:buChar char="ü"/>
            </a:pPr>
            <a:endParaRPr lang="de-DE" dirty="0"/>
          </a:p>
          <a:p>
            <a:pPr marL="342900" indent="-342900">
              <a:lnSpc>
                <a:spcPct val="100000"/>
              </a:lnSpc>
              <a:buFont typeface="Wingdings" panose="05000000000000000000" pitchFamily="2" charset="2"/>
              <a:buChar char="ü"/>
            </a:pPr>
            <a:r>
              <a:rPr lang="de-DE" dirty="0"/>
              <a:t>Bitte Deine Lehrkräfte, Dich auf die Plagiatsregeln Deiner Universität hinzuweisen.</a:t>
            </a:r>
          </a:p>
          <a:p>
            <a:pPr marL="342900" indent="-342900">
              <a:lnSpc>
                <a:spcPct val="100000"/>
              </a:lnSpc>
              <a:buFont typeface="Wingdings" panose="05000000000000000000" pitchFamily="2" charset="2"/>
              <a:buChar char="ü"/>
            </a:pPr>
            <a:endParaRPr lang="hr-BA" dirty="0"/>
          </a:p>
          <a:p>
            <a:pPr marL="342900" indent="-342900">
              <a:lnSpc>
                <a:spcPct val="100000"/>
              </a:lnSpc>
              <a:buFont typeface="Wingdings" panose="05000000000000000000" pitchFamily="2" charset="2"/>
              <a:buChar char="ü"/>
            </a:pPr>
            <a:r>
              <a:rPr lang="de-DE" dirty="0"/>
              <a:t>Es stehen Plagiatsprüfungsprogramme zur Verfügung, wie z.B. diese hier:</a:t>
            </a:r>
            <a:br>
              <a:rPr lang="de-DE" dirty="0"/>
            </a:br>
            <a:r>
              <a:rPr lang="hr-BA" dirty="0">
                <a:hlinkClick r:id="rId2"/>
              </a:rPr>
              <a:t>https://plagiarismdetector.net/</a:t>
            </a:r>
            <a:r>
              <a:rPr lang="hr-BA" dirty="0"/>
              <a:t> </a:t>
            </a:r>
            <a:endParaRPr lang="en-US" dirty="0"/>
          </a:p>
        </p:txBody>
      </p:sp>
    </p:spTree>
    <p:extLst>
      <p:ext uri="{BB962C8B-B14F-4D97-AF65-F5344CB8AC3E}">
        <p14:creationId xmlns:p14="http://schemas.microsoft.com/office/powerpoint/2010/main" val="187624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de-DE" sz="3200" dirty="0"/>
              <a:t>Wichtige Definitionen</a:t>
            </a:r>
            <a:r>
              <a:rPr lang="en-IE" sz="3200" dirty="0"/>
              <a:t>– was meinen wir mit ‘digitalem Inhalt’ ?</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buFont typeface="Arial" panose="020B0604020202020204" pitchFamily="34" charset="0"/>
              <a:buChar char="•"/>
            </a:pPr>
            <a:r>
              <a:rPr lang="de-DE" sz="2300" b="1" dirty="0"/>
              <a:t>Digitale Inhalte </a:t>
            </a:r>
            <a:r>
              <a:rPr lang="de-DE" sz="2300" dirty="0"/>
              <a:t>sind alle Arten von Inhalten in Form digitaler Daten. Sie sind in einem maschinenlesbaren Format kodiert. Sie können mit Hilfe von Computern und digitalen Technologien erstellt, angesehen, verbreitet, geändert und gespeichert werden können. Das geht zum Beispiel mit dem Internet als Technologie. Die Inhalte sind kostenlos oder kostenpflichtig. Beispiele für digitale Inhalte sind: Webseiten und Websites, soziale Medien, Daten und Datenbanken, digitale Audiodateien wie MP3s und E-Books, digitale Bilder, digitale Videos, Videospiele, Computerprogramme und Software.</a:t>
            </a:r>
            <a:endParaRPr lang="de-DE" sz="2400" b="1" dirty="0"/>
          </a:p>
          <a:p>
            <a:pPr marL="285750" indent="-285750">
              <a:buFont typeface="Arial" panose="020B0604020202020204" pitchFamily="34" charset="0"/>
              <a:buChar char="•"/>
            </a:pPr>
            <a:r>
              <a:rPr lang="de-DE" sz="2400" dirty="0"/>
              <a:t>Inhalte werden in </a:t>
            </a:r>
            <a:r>
              <a:rPr lang="de-DE" sz="2400" b="1" dirty="0"/>
              <a:t>verschiedenen Formaten </a:t>
            </a:r>
            <a:r>
              <a:rPr lang="de-DE" sz="2400" dirty="0"/>
              <a:t>erstellt, z. B. Textdokumente, Grafiken, Bilder, Videos, Musik, Multimedia, Webseiten, die in einem Standarddateiformat gespeichert werden, 3-D-Druck. Die Dateiformate können entweder lizenziert, frei und/oder offen sein.</a:t>
            </a:r>
          </a:p>
        </p:txBody>
      </p:sp>
    </p:spTree>
    <p:extLst>
      <p:ext uri="{BB962C8B-B14F-4D97-AF65-F5344CB8AC3E}">
        <p14:creationId xmlns:p14="http://schemas.microsoft.com/office/powerpoint/2010/main" val="122917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5524850" cy="697353"/>
          </a:xfrm>
        </p:spPr>
        <p:txBody>
          <a:bodyPr/>
          <a:lstStyle/>
          <a:p>
            <a:r>
              <a:rPr lang="en-US" dirty="0"/>
              <a:t>4. </a:t>
            </a:r>
            <a:r>
              <a:rPr lang="de-DE" dirty="0"/>
              <a:t>Programmieren- schnelle Lösungen</a:t>
            </a:r>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de-DE" dirty="0"/>
              <a:t>Wichtige Definitionen</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214965"/>
          </a:xfrm>
          <a:prstGeom prst="rect">
            <a:avLst/>
          </a:prstGeom>
          <a:noFill/>
        </p:spPr>
        <p:txBody>
          <a:bodyPr wrap="square" rtlCol="0">
            <a:spAutoFit/>
          </a:bodyPr>
          <a:lstStyle/>
          <a:p>
            <a:pPr marL="342900" indent="-342900">
              <a:buFont typeface="Arial" panose="020B0604020202020204" pitchFamily="34" charset="0"/>
              <a:buChar char="•"/>
            </a:pPr>
            <a:r>
              <a:rPr lang="de-DE" sz="2400" b="1" dirty="0"/>
              <a:t>Computerprogrammierung </a:t>
            </a:r>
            <a:r>
              <a:rPr lang="de-DE" sz="2400" dirty="0"/>
              <a:t>- Erstellung einer Abfolge von Anweisungen, damit der Computer etwas tun kann</a:t>
            </a:r>
          </a:p>
          <a:p>
            <a:pPr marL="342900" indent="-342900">
              <a:buFont typeface="Arial" panose="020B0604020202020204" pitchFamily="34" charset="0"/>
              <a:buChar char="•"/>
            </a:pPr>
            <a:r>
              <a:rPr lang="de-DE" sz="2400" b="1" dirty="0"/>
              <a:t>No-Code-Entwicklungsplattformen </a:t>
            </a:r>
            <a:r>
              <a:rPr lang="de-DE" sz="2400" dirty="0"/>
              <a:t>ermöglichen Programmierern und Nicht-Programmierern die Erstellung von Anwendungssoftware über grafische Benutzeroberflächen und Konfiguration anstelle der traditionellen Computerprogrammierung</a:t>
            </a:r>
          </a:p>
        </p:txBody>
      </p:sp>
    </p:spTree>
    <p:extLst>
      <p:ext uri="{BB962C8B-B14F-4D97-AF65-F5344CB8AC3E}">
        <p14:creationId xmlns:p14="http://schemas.microsoft.com/office/powerpoint/2010/main" val="3985371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5FC7B1-C725-4C54-8B5A-7C30F9897277}"/>
              </a:ext>
            </a:extLst>
          </p:cNvPr>
          <p:cNvSpPr>
            <a:spLocks noGrp="1"/>
          </p:cNvSpPr>
          <p:nvPr>
            <p:ph type="body" sz="quarter" idx="20"/>
          </p:nvPr>
        </p:nvSpPr>
        <p:spPr>
          <a:xfrm>
            <a:off x="5934177" y="1459941"/>
            <a:ext cx="5551386" cy="3722513"/>
          </a:xfrm>
        </p:spPr>
        <p:txBody>
          <a:bodyPr/>
          <a:lstStyle/>
          <a:p>
            <a:r>
              <a:rPr lang="de-DE" b="1" dirty="0"/>
              <a:t>Programmieren hat sich in den letzten Jahren als die gefragteste Fähigkeit herauskristallisiert. Programmieren zu lernen kann eine schwierige Aufgabe sein. Dies kann man umgehen, indem man fertige Tools ohne Code (Programmiersprache) verwendet, um die Lösung zu erstellen, die man braucht.</a:t>
            </a:r>
          </a:p>
          <a:p>
            <a:r>
              <a:rPr lang="de-DE" b="1" dirty="0"/>
              <a:t>Die Beherrschung von Fähigkeiten, die unter die maschinelle Programmierung fallen, kann Dein </a:t>
            </a:r>
            <a:r>
              <a:rPr lang="de-DE" b="1" dirty="0">
                <a:solidFill>
                  <a:srgbClr val="E78631"/>
                </a:solidFill>
              </a:rPr>
              <a:t>Wettbewerbsvorteil</a:t>
            </a:r>
            <a:r>
              <a:rPr lang="de-DE" b="1" dirty="0"/>
              <a:t> als zukünftige Arbeitnehmerin sein. Sie kann  Dir helfen, </a:t>
            </a:r>
            <a:r>
              <a:rPr lang="de-DE" b="1" dirty="0">
                <a:solidFill>
                  <a:srgbClr val="E78631"/>
                </a:solidFill>
              </a:rPr>
              <a:t>Projekte für Deinen Lernprozess zu erstellen.</a:t>
            </a:r>
            <a:endParaRPr lang="en-US" dirty="0">
              <a:solidFill>
                <a:srgbClr val="E78631"/>
              </a:solidFill>
            </a:endParaRPr>
          </a:p>
        </p:txBody>
      </p:sp>
      <p:sp>
        <p:nvSpPr>
          <p:cNvPr id="3" name="Text Placeholder 2">
            <a:extLst>
              <a:ext uri="{FF2B5EF4-FFF2-40B4-BE49-F238E27FC236}">
                <a16:creationId xmlns:a16="http://schemas.microsoft.com/office/drawing/2014/main" id="{26B8C852-CBBD-4C95-9D35-729E5EF643A4}"/>
              </a:ext>
            </a:extLst>
          </p:cNvPr>
          <p:cNvSpPr>
            <a:spLocks noGrp="1"/>
          </p:cNvSpPr>
          <p:nvPr>
            <p:ph type="body" sz="quarter" idx="22"/>
          </p:nvPr>
        </p:nvSpPr>
        <p:spPr/>
        <p:txBody>
          <a:bodyPr>
            <a:normAutofit fontScale="92500"/>
          </a:bodyPr>
          <a:lstStyle/>
          <a:p>
            <a:r>
              <a:rPr lang="de-DE" dirty="0"/>
              <a:t>PROGRAMMIEREN-WARUM?</a:t>
            </a:r>
            <a:endParaRPr lang="en-US" dirty="0"/>
          </a:p>
        </p:txBody>
      </p:sp>
      <p:sp>
        <p:nvSpPr>
          <p:cNvPr id="4" name="Text Placeholder 3">
            <a:extLst>
              <a:ext uri="{FF2B5EF4-FFF2-40B4-BE49-F238E27FC236}">
                <a16:creationId xmlns:a16="http://schemas.microsoft.com/office/drawing/2014/main" id="{872E9B7C-4BAB-4BAC-B3F2-6428E108477E}"/>
              </a:ext>
            </a:extLst>
          </p:cNvPr>
          <p:cNvSpPr>
            <a:spLocks noGrp="1"/>
          </p:cNvSpPr>
          <p:nvPr>
            <p:ph type="body" sz="quarter" idx="23"/>
          </p:nvPr>
        </p:nvSpPr>
        <p:spPr>
          <a:xfrm>
            <a:off x="516102" y="589390"/>
            <a:ext cx="3452394" cy="5568814"/>
          </a:xfrm>
        </p:spPr>
        <p:txBody>
          <a:bodyPr>
            <a:normAutofit lnSpcReduction="10000"/>
          </a:bodyPr>
          <a:lstStyle/>
          <a:p>
            <a:r>
              <a:rPr lang="de-DE" sz="2400" b="1" dirty="0">
                <a:solidFill>
                  <a:srgbClr val="E78631"/>
                </a:solidFill>
              </a:rPr>
              <a:t>No-Code-Entwicklungsplattformen </a:t>
            </a:r>
            <a:r>
              <a:rPr lang="de-DE" sz="2400" dirty="0">
                <a:solidFill>
                  <a:schemeClr val="bg2">
                    <a:lumMod val="50000"/>
                  </a:schemeClr>
                </a:solidFill>
              </a:rPr>
              <a:t>bieten Drag-and-Drop-Tools, mit denen Unternehmen Software schnell und ohne Programmieraufwand entwickeln können. </a:t>
            </a:r>
          </a:p>
          <a:p>
            <a:r>
              <a:rPr lang="de-DE" sz="2400" dirty="0">
                <a:solidFill>
                  <a:schemeClr val="bg2">
                    <a:lumMod val="50000"/>
                  </a:schemeClr>
                </a:solidFill>
              </a:rPr>
              <a:t>Die Plattformen bieten Editoren und Drag-and-Drop-Komponenten zur schnellen Zusammenstellung und Gestaltung von Anwendungen. Sowohl Entwickler*innen als auch Nicht-Entwickler*innen können diese Tools nutzen</a:t>
            </a:r>
            <a:endParaRPr lang="en-US" sz="2400" dirty="0">
              <a:solidFill>
                <a:schemeClr val="bg2">
                  <a:lumMod val="50000"/>
                </a:schemeClr>
              </a:solidFill>
            </a:endParaRPr>
          </a:p>
        </p:txBody>
      </p:sp>
    </p:spTree>
    <p:extLst>
      <p:ext uri="{BB962C8B-B14F-4D97-AF65-F5344CB8AC3E}">
        <p14:creationId xmlns:p14="http://schemas.microsoft.com/office/powerpoint/2010/main" val="868488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9A6926-81B7-4241-BAE7-4155E14E43AB}"/>
              </a:ext>
            </a:extLst>
          </p:cNvPr>
          <p:cNvSpPr>
            <a:spLocks noGrp="1"/>
          </p:cNvSpPr>
          <p:nvPr>
            <p:ph type="body" sz="quarter" idx="13"/>
          </p:nvPr>
        </p:nvSpPr>
        <p:spPr/>
        <p:txBody>
          <a:bodyPr>
            <a:normAutofit fontScale="92500"/>
          </a:bodyPr>
          <a:lstStyle/>
          <a:p>
            <a:r>
              <a:rPr lang="de-DE" dirty="0"/>
              <a:t>Programmieren zu lernen ist nicht ganz einfach und ein zeitaufwändiger Prozess.</a:t>
            </a:r>
          </a:p>
          <a:p>
            <a:r>
              <a:rPr lang="de-DE" dirty="0"/>
              <a:t> Glücklicherweise gibt es No-Code-Tools (ohne Programmiersprache), die es ermöglichen, Aktivitäten in der Programmierung durchzuführen. Sie sind sehr benutzerfreundlich.</a:t>
            </a:r>
          </a:p>
        </p:txBody>
      </p:sp>
      <p:pic>
        <p:nvPicPr>
          <p:cNvPr id="7" name="Picture Placeholder 6" descr="A person sitting at a table&#10;&#10;Description automatically generated with low confidence">
            <a:extLst>
              <a:ext uri="{FF2B5EF4-FFF2-40B4-BE49-F238E27FC236}">
                <a16:creationId xmlns:a16="http://schemas.microsoft.com/office/drawing/2014/main" id="{EFDAA528-9BD3-4A53-A753-E6ED1F02617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1266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1297778"/>
            <a:ext cx="4369392" cy="3770439"/>
          </a:xfrm>
        </p:spPr>
        <p:txBody>
          <a:bodyPr>
            <a:noAutofit/>
          </a:bodyPr>
          <a:lstStyle/>
          <a:p>
            <a:pPr algn="l"/>
            <a:r>
              <a:rPr lang="de-DE" sz="2200" dirty="0"/>
              <a:t>No-Code-Entwicklungsplattformen bieten keinen Zugriff auf den Quellcode oder Möglichkeiten zur Codeänderung.</a:t>
            </a:r>
          </a:p>
          <a:p>
            <a:pPr algn="l"/>
            <a:r>
              <a:rPr lang="de-DE" sz="2200" dirty="0"/>
              <a:t>Ein No-Code-Tool ist ein System, das es Programmierer*innen und Nicht-Programmierer*innen gleichermaßen ermöglicht, digitale Anwendungen und Software mithilfe von Konfigurations- und Benutzeroberflächen zu implementieren.</a:t>
            </a:r>
          </a:p>
          <a:p>
            <a:pPr algn="l"/>
            <a:r>
              <a:rPr lang="de-DE" sz="2200" dirty="0"/>
              <a:t>Kurz gesagt, es ermöglicht Dir, das Beste aus den Plattformen herauszuholen, ohne umfangreiche Programmierkenntnisse zu haben.</a:t>
            </a:r>
            <a:endParaRPr lang="en-US" sz="2200" i="0" dirty="0">
              <a:highlight>
                <a:srgbClr val="FFFF00"/>
              </a:highlight>
            </a:endParaRPr>
          </a:p>
        </p:txBody>
      </p:sp>
      <p:pic>
        <p:nvPicPr>
          <p:cNvPr id="7" name="Picture Placeholder 6" descr="A picture containing indoor, ceiling, person, working&#10;&#10;Description automatically generated">
            <a:extLst>
              <a:ext uri="{FF2B5EF4-FFF2-40B4-BE49-F238E27FC236}">
                <a16:creationId xmlns:a16="http://schemas.microsoft.com/office/drawing/2014/main" id="{49B98C6A-67A9-9A4C-A0E3-49FCAEA52F9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868954" y="167952"/>
            <a:ext cx="5484845" cy="5831632"/>
          </a:xfrm>
        </p:spPr>
      </p:pic>
    </p:spTree>
    <p:extLst>
      <p:ext uri="{BB962C8B-B14F-4D97-AF65-F5344CB8AC3E}">
        <p14:creationId xmlns:p14="http://schemas.microsoft.com/office/powerpoint/2010/main" val="3798024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2C41BD-373E-41BD-8F03-EADE983E9AA4}"/>
              </a:ext>
            </a:extLst>
          </p:cNvPr>
          <p:cNvSpPr>
            <a:spLocks noGrp="1"/>
          </p:cNvSpPr>
          <p:nvPr>
            <p:ph type="body" sz="quarter" idx="13"/>
          </p:nvPr>
        </p:nvSpPr>
        <p:spPr>
          <a:xfrm>
            <a:off x="721123" y="1556303"/>
            <a:ext cx="10579054" cy="2961509"/>
          </a:xfrm>
        </p:spPr>
        <p:txBody>
          <a:bodyPr anchor="t" anchorCtr="0">
            <a:normAutofit fontScale="92500" lnSpcReduction="10000"/>
          </a:bodyPr>
          <a:lstStyle/>
          <a:p>
            <a:r>
              <a:rPr lang="de-DE" sz="4000" i="0" dirty="0"/>
              <a:t>Hier sind die </a:t>
            </a:r>
            <a:r>
              <a:rPr lang="de-DE" sz="4000" i="0" dirty="0">
                <a:solidFill>
                  <a:srgbClr val="F9A01E"/>
                </a:solidFill>
              </a:rPr>
              <a:t>3 Tools</a:t>
            </a:r>
            <a:r>
              <a:rPr lang="de-DE" sz="4000" i="0" dirty="0"/>
              <a:t>, die die </a:t>
            </a:r>
            <a:r>
              <a:rPr lang="de-DE" sz="4000" i="0" dirty="0">
                <a:solidFill>
                  <a:srgbClr val="F9A01E"/>
                </a:solidFill>
              </a:rPr>
              <a:t>Kodierung ersetzen können</a:t>
            </a:r>
            <a:r>
              <a:rPr lang="de-DE" sz="4000" i="0" dirty="0"/>
              <a:t>.</a:t>
            </a:r>
          </a:p>
          <a:p>
            <a:r>
              <a:rPr lang="de-DE" sz="4000" i="0" dirty="0"/>
              <a:t>Sie können dazu beitragen, die Verwaltungsprozesse im Lernprozess zu vereinfachen. Sie können das Engagement der Lernenden fördern und die individuellen Erfahrungen personalisieren.</a:t>
            </a:r>
          </a:p>
        </p:txBody>
      </p:sp>
    </p:spTree>
    <p:extLst>
      <p:ext uri="{BB962C8B-B14F-4D97-AF65-F5344CB8AC3E}">
        <p14:creationId xmlns:p14="http://schemas.microsoft.com/office/powerpoint/2010/main" val="29034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de-DE" sz="2200" b="1" dirty="0"/>
              <a:t>Schaue Dir die Videos an, um mehr über</a:t>
            </a:r>
            <a:endParaRPr lang="hr-BA" sz="2200" b="1" dirty="0">
              <a:hlinkClick r:id="rId4">
                <a:extLst>
                  <a:ext uri="{A12FA001-AC4F-418D-AE19-62706E023703}">
                    <ahyp:hlinkClr xmlns:ahyp="http://schemas.microsoft.com/office/drawing/2018/hyperlinkcolor" val="tx"/>
                  </a:ext>
                </a:extLst>
              </a:hlinkClick>
            </a:endParaRPr>
          </a:p>
          <a:p>
            <a:pPr>
              <a:lnSpc>
                <a:spcPct val="100000"/>
              </a:lnSpc>
              <a:spcBef>
                <a:spcPts val="0"/>
              </a:spcBef>
            </a:pPr>
            <a:r>
              <a:rPr lang="en-US" b="1" dirty="0">
                <a:hlinkClick r:id="rId4">
                  <a:extLst>
                    <a:ext uri="{A12FA001-AC4F-418D-AE19-62706E023703}">
                      <ahyp:hlinkClr xmlns:ahyp="http://schemas.microsoft.com/office/drawing/2018/hyperlinkcolor" val="tx"/>
                    </a:ext>
                  </a:extLst>
                </a:hlinkClick>
              </a:rPr>
              <a:t>Blackboard</a:t>
            </a:r>
            <a:r>
              <a:rPr lang="en-US" b="1" dirty="0"/>
              <a:t> </a:t>
            </a:r>
            <a:r>
              <a:rPr lang="en-US" sz="2200" b="1" dirty="0"/>
              <a:t>zu lernen</a:t>
            </a:r>
            <a:endParaRPr lang="hr-BA" sz="2200" b="1" dirty="0"/>
          </a:p>
          <a:p>
            <a:endParaRPr lang="en-US" b="1" dirty="0"/>
          </a:p>
          <a:p>
            <a:endParaRPr lang="en-US" dirty="0"/>
          </a:p>
        </p:txBody>
      </p:sp>
      <p:pic>
        <p:nvPicPr>
          <p:cNvPr id="5" name="Online Media 4" title="&quot;The Blackboard App helps me keep track of my assignments&quot;">
            <a:hlinkClick r:id="" action="ppaction://media"/>
            <a:extLst>
              <a:ext uri="{FF2B5EF4-FFF2-40B4-BE49-F238E27FC236}">
                <a16:creationId xmlns:a16="http://schemas.microsoft.com/office/drawing/2014/main" id="{9FC9B814-5CD4-43D3-823B-2DD243C9097F}"/>
              </a:ext>
            </a:extLst>
          </p:cNvPr>
          <p:cNvPicPr>
            <a:picLocks noRot="1" noChangeAspect="1"/>
          </p:cNvPicPr>
          <p:nvPr>
            <a:videoFile r:link="rId1"/>
          </p:nvPr>
        </p:nvPicPr>
        <p:blipFill>
          <a:blip r:embed="rId5"/>
          <a:stretch>
            <a:fillRect/>
          </a:stretch>
        </p:blipFill>
        <p:spPr>
          <a:xfrm>
            <a:off x="6437311" y="570498"/>
            <a:ext cx="5421307" cy="3515539"/>
          </a:xfrm>
          <a:prstGeom prst="rect">
            <a:avLst/>
          </a:prstGeom>
          <a:ln>
            <a:noFill/>
          </a:ln>
          <a:effectLst>
            <a:outerShdw blurRad="292100" dist="139700" dir="2700000" algn="tl" rotWithShape="0">
              <a:srgbClr val="333333">
                <a:alpha val="65000"/>
              </a:srgbClr>
            </a:outerShdw>
          </a:effectLst>
        </p:spPr>
      </p:pic>
      <p:pic>
        <p:nvPicPr>
          <p:cNvPr id="8" name="Online Media 7" title="The Blackboard App Tour">
            <a:hlinkClick r:id="" action="ppaction://media"/>
            <a:extLst>
              <a:ext uri="{FF2B5EF4-FFF2-40B4-BE49-F238E27FC236}">
                <a16:creationId xmlns:a16="http://schemas.microsoft.com/office/drawing/2014/main" id="{8753F13B-579B-4299-8F11-8E1D7126C9E2}"/>
              </a:ext>
            </a:extLst>
          </p:cNvPr>
          <p:cNvPicPr>
            <a:picLocks noRot="1" noChangeAspect="1"/>
          </p:cNvPicPr>
          <p:nvPr>
            <a:videoFile r:link="rId2"/>
          </p:nvPr>
        </p:nvPicPr>
        <p:blipFill>
          <a:blip r:embed="rId6"/>
          <a:stretch>
            <a:fillRect/>
          </a:stretch>
        </p:blipFill>
        <p:spPr>
          <a:xfrm>
            <a:off x="291549" y="1283734"/>
            <a:ext cx="5589032" cy="3451681"/>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E5E614-18B8-4FAA-8171-306D2BD33E1C}"/>
              </a:ext>
            </a:extLst>
          </p:cNvPr>
          <p:cNvSpPr txBox="1"/>
          <p:nvPr/>
        </p:nvSpPr>
        <p:spPr>
          <a:xfrm>
            <a:off x="6178539" y="-98848"/>
            <a:ext cx="1821332" cy="769441"/>
          </a:xfrm>
          <a:prstGeom prst="rect">
            <a:avLst/>
          </a:prstGeom>
          <a:noFill/>
        </p:spPr>
        <p:txBody>
          <a:bodyPr wrap="none" lIns="91440" tIns="45720" rIns="91440" bIns="45720" rtlCol="0" anchor="t">
            <a:spAutoFit/>
          </a:bodyPr>
          <a:lstStyle/>
          <a:p>
            <a:r>
              <a:rPr lang="de-DE" sz="4400" b="1" dirty="0">
                <a:solidFill>
                  <a:srgbClr val="FFC000"/>
                </a:solidFill>
                <a:latin typeface="Freestyle Script"/>
              </a:rPr>
              <a:t>Empfehlung</a:t>
            </a:r>
            <a:endParaRPr lang="en-US" sz="4400" b="1" dirty="0">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hr-BA" sz="4400" b="1" dirty="0" err="1">
                <a:solidFill>
                  <a:srgbClr val="FFC000"/>
                </a:solidFill>
                <a:latin typeface="Freestyle Script"/>
              </a:rPr>
              <a:t>Tutorial</a:t>
            </a:r>
            <a:endParaRPr lang="en-US" sz="4400" b="1" dirty="0">
              <a:solidFill>
                <a:srgbClr val="FFC000"/>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82600" y="4919134"/>
            <a:ext cx="1128606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dirty="0">
                <a:solidFill>
                  <a:srgbClr val="000000"/>
                </a:solidFill>
                <a:cs typeface="Arial"/>
                <a:hlinkClick r:id="rId4">
                  <a:extLst>
                    <a:ext uri="{A12FA001-AC4F-418D-AE19-62706E023703}">
                      <ahyp:hlinkClr xmlns:ahyp="http://schemas.microsoft.com/office/drawing/2018/hyperlinkcolor" val="tx"/>
                    </a:ext>
                  </a:extLst>
                </a:hlinkClick>
              </a:rPr>
              <a:t>Blackboard</a:t>
            </a:r>
            <a:r>
              <a:rPr lang="hr-BA" sz="2400" dirty="0">
                <a:solidFill>
                  <a:srgbClr val="000000"/>
                </a:solidFill>
                <a:latin typeface="Calibri"/>
              </a:rPr>
              <a:t>-</a:t>
            </a:r>
            <a:r>
              <a:rPr lang="hr-BA" sz="2400" dirty="0">
                <a:solidFill>
                  <a:srgbClr val="000000"/>
                </a:solidFill>
              </a:rPr>
              <a:t> </a:t>
            </a:r>
            <a:r>
              <a:rPr lang="de-DE" sz="2400" dirty="0">
                <a:solidFill>
                  <a:srgbClr val="000000"/>
                </a:solidFill>
              </a:rPr>
              <a:t> </a:t>
            </a:r>
            <a:r>
              <a:rPr lang="de-DE" sz="2200" dirty="0">
                <a:solidFill>
                  <a:srgbClr val="000000"/>
                </a:solidFill>
              </a:rPr>
              <a:t>Angesichts der COVID-bedingten Schulschließungen hat Blackboard ein temporäres Tool veröffentlicht. Es erleichtert den Lernenden den Übergang zum digitalen Lernen. Das neue Tool hilft bei der Zugänglichkeit digitaler Dateien. Es ermöglicht den Lernenden, Dateien in eine Reihe von Formaten zu konvertieren, die zuvor nicht verfügbar waren. HTML, Audio MP3, ePub, Beeline Reader und elektronische Braille-Schrift sind alle enthalten.</a:t>
            </a:r>
          </a:p>
        </p:txBody>
      </p:sp>
    </p:spTree>
    <p:extLst>
      <p:ext uri="{BB962C8B-B14F-4D97-AF65-F5344CB8AC3E}">
        <p14:creationId xmlns:p14="http://schemas.microsoft.com/office/powerpoint/2010/main" val="9948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14" title="Moodle Demo">
            <a:hlinkClick r:id="" action="ppaction://media"/>
            <a:extLst>
              <a:ext uri="{FF2B5EF4-FFF2-40B4-BE49-F238E27FC236}">
                <a16:creationId xmlns:a16="http://schemas.microsoft.com/office/drawing/2014/main" id="{9C126F91-081F-4E97-8690-02B28CC30EA1}"/>
              </a:ext>
            </a:extLst>
          </p:cNvPr>
          <p:cNvPicPr>
            <a:picLocks noRot="1" noChangeAspect="1"/>
          </p:cNvPicPr>
          <p:nvPr>
            <a:videoFile r:link="rId1"/>
          </p:nvPr>
        </p:nvPicPr>
        <p:blipFill>
          <a:blip r:embed="rId4"/>
          <a:stretch>
            <a:fillRect/>
          </a:stretch>
        </p:blipFill>
        <p:spPr>
          <a:xfrm>
            <a:off x="393210" y="1647800"/>
            <a:ext cx="5622899" cy="3544814"/>
          </a:xfrm>
          <a:prstGeom prst="rect">
            <a:avLst/>
          </a:prstGeom>
          <a:ln>
            <a:noFill/>
          </a:ln>
          <a:effectLst>
            <a:outerShdw blurRad="292100" dist="139700" dir="2700000" algn="tl" rotWithShape="0">
              <a:srgbClr val="333333">
                <a:alpha val="65000"/>
              </a:srgbClr>
            </a:outerShdw>
          </a:effectLst>
        </p:spPr>
      </p:pic>
      <p:pic>
        <p:nvPicPr>
          <p:cNvPr id="4" name="Online Media 15" title="How To Moodle">
            <a:hlinkClick r:id="" action="ppaction://media"/>
            <a:extLst>
              <a:ext uri="{FF2B5EF4-FFF2-40B4-BE49-F238E27FC236}">
                <a16:creationId xmlns:a16="http://schemas.microsoft.com/office/drawing/2014/main" id="{60F2FE47-81F6-48C9-97B5-5AF301E12659}"/>
              </a:ext>
            </a:extLst>
          </p:cNvPr>
          <p:cNvPicPr>
            <a:picLocks noRot="1" noChangeAspect="1"/>
          </p:cNvPicPr>
          <p:nvPr>
            <a:videoFile r:link="rId2"/>
          </p:nvPr>
        </p:nvPicPr>
        <p:blipFill>
          <a:blip r:embed="rId5"/>
          <a:stretch>
            <a:fillRect/>
          </a:stretch>
        </p:blipFill>
        <p:spPr>
          <a:xfrm>
            <a:off x="6879240" y="846021"/>
            <a:ext cx="5165699" cy="3324681"/>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de-DE" sz="2200" b="1" dirty="0">
                <a:ea typeface="+mn-lt"/>
                <a:cs typeface="+mn-lt"/>
              </a:rPr>
              <a:t>Schaue Dir dieses Video an, um mehr über</a:t>
            </a:r>
            <a:endParaRPr lang="hr-BA" sz="2200" dirty="0">
              <a:ea typeface="+mn-lt"/>
              <a:cs typeface="+mn-lt"/>
            </a:endParaRPr>
          </a:p>
          <a:p>
            <a:pPr>
              <a:lnSpc>
                <a:spcPct val="100000"/>
              </a:lnSpc>
              <a:spcBef>
                <a:spcPts val="0"/>
              </a:spcBef>
            </a:pPr>
            <a:r>
              <a:rPr lang="hr-BA" sz="2200" b="1" dirty="0">
                <a:ea typeface="+mn-lt"/>
                <a:cs typeface="+mn-lt"/>
                <a:hlinkClick r:id="rId6"/>
              </a:rPr>
              <a:t>Moodle</a:t>
            </a:r>
            <a:r>
              <a:rPr lang="de-DE" sz="2200" b="1" dirty="0">
                <a:ea typeface="+mn-lt"/>
                <a:cs typeface="+mn-lt"/>
              </a:rPr>
              <a:t> zu lernen</a:t>
            </a:r>
            <a:endParaRPr lang="hr-BA" sz="2200" dirty="0">
              <a:ea typeface="+mn-lt"/>
              <a:cs typeface="+mn-lt"/>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231352"/>
            <a:ext cx="1821332" cy="769441"/>
          </a:xfrm>
          <a:prstGeom prst="rect">
            <a:avLst/>
          </a:prstGeom>
          <a:noFill/>
        </p:spPr>
        <p:txBody>
          <a:bodyPr wrap="none" lIns="91440" tIns="45720" rIns="91440" bIns="45720" rtlCol="0" anchor="t">
            <a:spAutoFit/>
          </a:bodyPr>
          <a:lstStyle/>
          <a:p>
            <a:r>
              <a:rPr lang="de-DE" sz="4400" b="1" dirty="0">
                <a:solidFill>
                  <a:srgbClr val="FFC000"/>
                </a:solidFill>
                <a:latin typeface="Freestyle Script"/>
              </a:rPr>
              <a:t>Empfehlung</a:t>
            </a:r>
            <a:endParaRPr lang="en-US" sz="4400" b="1" dirty="0">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41914" y="4260881"/>
            <a:ext cx="1372492" cy="769441"/>
          </a:xfrm>
          <a:prstGeom prst="rect">
            <a:avLst/>
          </a:prstGeom>
          <a:noFill/>
        </p:spPr>
        <p:txBody>
          <a:bodyPr wrap="none" lIns="91440" tIns="45720" rIns="91440" bIns="45720" rtlCol="0" anchor="t">
            <a:spAutoFit/>
          </a:bodyPr>
          <a:lstStyle/>
          <a:p>
            <a:r>
              <a:rPr lang="hr-BA" sz="4400" b="1" dirty="0" err="1">
                <a:solidFill>
                  <a:srgbClr val="00ACA7"/>
                </a:solidFill>
                <a:latin typeface="Freestyle Script"/>
              </a:rPr>
              <a:t>Tutorial</a:t>
            </a:r>
            <a:endParaRPr lang="en-US" sz="4400" b="1" dirty="0">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dirty="0">
                <a:ea typeface="+mn-lt"/>
                <a:cs typeface="+mn-lt"/>
                <a:hlinkClick r:id="rId6"/>
              </a:rPr>
              <a:t>Moodle</a:t>
            </a:r>
            <a:r>
              <a:rPr lang="hr-BA" sz="2400" dirty="0">
                <a:ea typeface="+mn-lt"/>
                <a:cs typeface="+mn-lt"/>
              </a:rPr>
              <a:t> - </a:t>
            </a:r>
            <a:r>
              <a:rPr lang="de-DE" sz="2400" dirty="0">
                <a:ea typeface="+mn-lt"/>
                <a:cs typeface="+mn-lt"/>
              </a:rPr>
              <a:t>In Moodle können Lernende Feedback austauschen und vergleichen. Sie können Foren eröffnen und eLearning-Tools von unterwegs aus nutzen.</a:t>
            </a:r>
            <a:endParaRPr lang="en-US" dirty="0">
              <a:ea typeface="+mn-lt"/>
              <a:cs typeface="+mn-lt"/>
            </a:endParaRPr>
          </a:p>
        </p:txBody>
      </p:sp>
    </p:spTree>
    <p:extLst>
      <p:ext uri="{BB962C8B-B14F-4D97-AF65-F5344CB8AC3E}">
        <p14:creationId xmlns:p14="http://schemas.microsoft.com/office/powerpoint/2010/main" val="14307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21" title="Welcome to Bubble: Introduction [1/10]">
            <a:hlinkClick r:id="" action="ppaction://media"/>
            <a:extLst>
              <a:ext uri="{FF2B5EF4-FFF2-40B4-BE49-F238E27FC236}">
                <a16:creationId xmlns:a16="http://schemas.microsoft.com/office/drawing/2014/main" id="{C6CD06F5-F2FC-4E21-AEEB-EF327381FCD2}"/>
              </a:ext>
            </a:extLst>
          </p:cNvPr>
          <p:cNvPicPr>
            <a:picLocks noRot="1" noChangeAspect="1"/>
          </p:cNvPicPr>
          <p:nvPr>
            <a:videoFile r:link="rId1"/>
          </p:nvPr>
        </p:nvPicPr>
        <p:blipFill>
          <a:blip r:embed="rId4"/>
          <a:stretch>
            <a:fillRect/>
          </a:stretch>
        </p:blipFill>
        <p:spPr>
          <a:xfrm>
            <a:off x="511803" y="1622078"/>
            <a:ext cx="5497507" cy="3371606"/>
          </a:xfrm>
          <a:prstGeom prst="rect">
            <a:avLst/>
          </a:prstGeom>
          <a:ln>
            <a:noFill/>
          </a:ln>
          <a:effectLst>
            <a:outerShdw blurRad="292100" dist="139700" dir="2700000" algn="tl" rotWithShape="0">
              <a:srgbClr val="333333">
                <a:alpha val="65000"/>
              </a:srgbClr>
            </a:outerShdw>
          </a:effectLst>
        </p:spPr>
      </p:pic>
      <p:pic>
        <p:nvPicPr>
          <p:cNvPr id="5" name="Online Media 22" title="Immerse 2021 - No-Code BIPOC Founder Pre-Accelerator">
            <a:hlinkClick r:id="" action="ppaction://media"/>
            <a:extLst>
              <a:ext uri="{FF2B5EF4-FFF2-40B4-BE49-F238E27FC236}">
                <a16:creationId xmlns:a16="http://schemas.microsoft.com/office/drawing/2014/main" id="{0B13342A-6C3D-4E37-8AE2-87CE496401A7}"/>
              </a:ext>
            </a:extLst>
          </p:cNvPr>
          <p:cNvPicPr>
            <a:picLocks noRot="1" noChangeAspect="1"/>
          </p:cNvPicPr>
          <p:nvPr>
            <a:videoFile r:link="rId2"/>
          </p:nvPr>
        </p:nvPicPr>
        <p:blipFill>
          <a:blip r:embed="rId5"/>
          <a:stretch>
            <a:fillRect/>
          </a:stretch>
        </p:blipFill>
        <p:spPr>
          <a:xfrm>
            <a:off x="6701976" y="812152"/>
            <a:ext cx="5114899" cy="3434748"/>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4B5165C4-D1D3-1543-882A-E0C4FA6482EA}"/>
              </a:ext>
            </a:extLst>
          </p:cNvPr>
          <p:cNvSpPr>
            <a:spLocks noGrp="1"/>
          </p:cNvSpPr>
          <p:nvPr>
            <p:ph type="body" sz="quarter" idx="16"/>
          </p:nvPr>
        </p:nvSpPr>
        <p:spPr>
          <a:xfrm>
            <a:off x="349777" y="191926"/>
            <a:ext cx="5235041" cy="861303"/>
          </a:xfrm>
        </p:spPr>
        <p:txBody>
          <a:bodyPr anchor="t" anchorCtr="0"/>
          <a:lstStyle/>
          <a:p>
            <a:pPr>
              <a:lnSpc>
                <a:spcPct val="100000"/>
              </a:lnSpc>
              <a:spcBef>
                <a:spcPts val="0"/>
              </a:spcBef>
            </a:pPr>
            <a:r>
              <a:rPr lang="de-DE" sz="2200" b="1" dirty="0">
                <a:ea typeface="+mn-lt"/>
                <a:cs typeface="+mn-lt"/>
              </a:rPr>
              <a:t>Schaue Dir dieses Video an, um mehr über </a:t>
            </a:r>
            <a:r>
              <a:rPr lang="hr-BA" sz="2200" b="1" dirty="0">
                <a:ea typeface="+mn-lt"/>
                <a:cs typeface="+mn-lt"/>
              </a:rPr>
              <a:t> </a:t>
            </a:r>
            <a:endParaRPr lang="hr-BA" sz="2200" dirty="0">
              <a:ea typeface="+mn-lt"/>
              <a:cs typeface="+mn-lt"/>
            </a:endParaRPr>
          </a:p>
          <a:p>
            <a:pPr>
              <a:spcBef>
                <a:spcPts val="0"/>
              </a:spcBef>
            </a:pPr>
            <a:r>
              <a:rPr lang="hr-BA" sz="2200" b="1" dirty="0">
                <a:ea typeface="+mn-lt"/>
                <a:cs typeface="+mn-lt"/>
                <a:hlinkClick r:id="rId6"/>
              </a:rPr>
              <a:t>Bubble</a:t>
            </a:r>
            <a:r>
              <a:rPr lang="de-DE" sz="2200" b="1" dirty="0">
                <a:ea typeface="+mn-lt"/>
                <a:cs typeface="+mn-lt"/>
              </a:rPr>
              <a:t> zu lernen</a:t>
            </a:r>
            <a:endParaRPr lang="en-US" sz="2200" dirty="0">
              <a:ea typeface="+mn-lt"/>
              <a:cs typeface="+mn-lt"/>
            </a:endParaRPr>
          </a:p>
          <a:p>
            <a:pPr>
              <a:lnSpc>
                <a:spcPct val="100000"/>
              </a:lnSpc>
              <a:spcBef>
                <a:spcPts val="0"/>
              </a:spcBef>
            </a:pPr>
            <a:endParaRPr lang="hr-BA" sz="2200" b="1" dirty="0">
              <a:cs typeface="Calibri"/>
            </a:endParaRPr>
          </a:p>
          <a:p>
            <a:endParaRPr lang="en-US" sz="2200" dirty="0">
              <a:ea typeface="+mn-lt"/>
              <a:cs typeface="+mn-lt"/>
            </a:endParaRPr>
          </a:p>
          <a:p>
            <a:pPr>
              <a:lnSpc>
                <a:spcPct val="100000"/>
              </a:lnSpc>
              <a:spcBef>
                <a:spcPts val="0"/>
              </a:spcBef>
            </a:pPr>
            <a:endParaRPr lang="hr-BA" sz="2200" b="1" dirty="0">
              <a:cs typeface="Calibri"/>
            </a:endParaRPr>
          </a:p>
          <a:p>
            <a:endParaRPr lang="en-US" b="1" dirty="0"/>
          </a:p>
          <a:p>
            <a:endParaRPr lang="en-US" dirty="0"/>
          </a:p>
        </p:txBody>
      </p:sp>
      <p:sp>
        <p:nvSpPr>
          <p:cNvPr id="17" name="Rectangle 16">
            <a:extLst>
              <a:ext uri="{FF2B5EF4-FFF2-40B4-BE49-F238E27FC236}">
                <a16:creationId xmlns:a16="http://schemas.microsoft.com/office/drawing/2014/main" id="{9D7B85A8-DFCF-4C5C-984A-06BC937CE1D8}"/>
              </a:ext>
            </a:extLst>
          </p:cNvPr>
          <p:cNvSpPr/>
          <p:nvPr/>
        </p:nvSpPr>
        <p:spPr>
          <a:xfrm>
            <a:off x="10049069" y="5816835"/>
            <a:ext cx="2133600" cy="90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E5E614-18B8-4FAA-8171-306D2BD33E1C}"/>
              </a:ext>
            </a:extLst>
          </p:cNvPr>
          <p:cNvSpPr txBox="1"/>
          <p:nvPr/>
        </p:nvSpPr>
        <p:spPr>
          <a:xfrm>
            <a:off x="6187006" y="155152"/>
            <a:ext cx="1821332" cy="769441"/>
          </a:xfrm>
          <a:prstGeom prst="rect">
            <a:avLst/>
          </a:prstGeom>
          <a:noFill/>
        </p:spPr>
        <p:txBody>
          <a:bodyPr wrap="none" lIns="91440" tIns="45720" rIns="91440" bIns="45720" rtlCol="0" anchor="t">
            <a:spAutoFit/>
          </a:bodyPr>
          <a:lstStyle/>
          <a:p>
            <a:r>
              <a:rPr lang="de-DE" sz="4400" b="1" dirty="0">
                <a:solidFill>
                  <a:srgbClr val="FFC000"/>
                </a:solidFill>
                <a:latin typeface="Freestyle Script"/>
              </a:rPr>
              <a:t>Empfehlung</a:t>
            </a:r>
            <a:endParaRPr lang="en-US" sz="4400" b="1" dirty="0">
              <a:solidFill>
                <a:srgbClr val="FFC000"/>
              </a:solidFill>
              <a:latin typeface="Freestyle Script" panose="030804020302050B0404" pitchFamily="66" charset="0"/>
            </a:endParaRPr>
          </a:p>
        </p:txBody>
      </p:sp>
      <p:pic>
        <p:nvPicPr>
          <p:cNvPr id="27" name="Graphic 26" descr="Arrow: Rotate right with solid fill">
            <a:extLst>
              <a:ext uri="{FF2B5EF4-FFF2-40B4-BE49-F238E27FC236}">
                <a16:creationId xmlns:a16="http://schemas.microsoft.com/office/drawing/2014/main" id="{E98A683C-65D2-4A54-A875-7F2FBB2264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70057">
            <a:off x="8181535" y="-14478"/>
            <a:ext cx="1376265" cy="1376265"/>
          </a:xfrm>
          <a:prstGeom prst="rect">
            <a:avLst/>
          </a:prstGeom>
        </p:spPr>
      </p:pic>
      <p:sp>
        <p:nvSpPr>
          <p:cNvPr id="29" name="TextBox 28">
            <a:extLst>
              <a:ext uri="{FF2B5EF4-FFF2-40B4-BE49-F238E27FC236}">
                <a16:creationId xmlns:a16="http://schemas.microsoft.com/office/drawing/2014/main" id="{D66857E7-A719-4DDB-9896-134C2ED59D73}"/>
              </a:ext>
            </a:extLst>
          </p:cNvPr>
          <p:cNvSpPr txBox="1"/>
          <p:nvPr/>
        </p:nvSpPr>
        <p:spPr>
          <a:xfrm>
            <a:off x="6684247" y="4481014"/>
            <a:ext cx="1372492" cy="769441"/>
          </a:xfrm>
          <a:prstGeom prst="rect">
            <a:avLst/>
          </a:prstGeom>
          <a:noFill/>
        </p:spPr>
        <p:txBody>
          <a:bodyPr wrap="none" lIns="91440" tIns="45720" rIns="91440" bIns="45720" rtlCol="0" anchor="t">
            <a:spAutoFit/>
          </a:bodyPr>
          <a:lstStyle/>
          <a:p>
            <a:r>
              <a:rPr lang="hr-BA" sz="4400" b="1" dirty="0">
                <a:solidFill>
                  <a:srgbClr val="00ACA7"/>
                </a:solidFill>
                <a:latin typeface="Freestyle Script"/>
              </a:rPr>
              <a:t>Tutorial</a:t>
            </a:r>
            <a:endParaRPr lang="en-US" sz="4400" b="1" dirty="0">
              <a:solidFill>
                <a:srgbClr val="00ACA7"/>
              </a:solidFill>
              <a:latin typeface="Freestyle Script" panose="030804020302050B0404" pitchFamily="66" charset="0"/>
            </a:endParaRPr>
          </a:p>
        </p:txBody>
      </p:sp>
      <p:pic>
        <p:nvPicPr>
          <p:cNvPr id="31" name="Graphic 30" descr="Arrow: Clockwise curve with solid fill">
            <a:extLst>
              <a:ext uri="{FF2B5EF4-FFF2-40B4-BE49-F238E27FC236}">
                <a16:creationId xmlns:a16="http://schemas.microsoft.com/office/drawing/2014/main" id="{15F5F12B-7D7F-4A17-ADE4-A8E24F3CE5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01852">
            <a:off x="5214369" y="3658038"/>
            <a:ext cx="1405914" cy="1405914"/>
          </a:xfrm>
          <a:prstGeom prst="rect">
            <a:avLst/>
          </a:prstGeom>
        </p:spPr>
      </p:pic>
      <p:sp>
        <p:nvSpPr>
          <p:cNvPr id="3" name="TextBox 2">
            <a:extLst>
              <a:ext uri="{FF2B5EF4-FFF2-40B4-BE49-F238E27FC236}">
                <a16:creationId xmlns:a16="http://schemas.microsoft.com/office/drawing/2014/main" id="{905E4728-FF99-4871-BF89-08F0C6CA6851}"/>
              </a:ext>
            </a:extLst>
          </p:cNvPr>
          <p:cNvSpPr txBox="1"/>
          <p:nvPr/>
        </p:nvSpPr>
        <p:spPr>
          <a:xfrm>
            <a:off x="448733" y="5554134"/>
            <a:ext cx="112860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BA" sz="2400" dirty="0">
                <a:ea typeface="+mn-lt"/>
                <a:cs typeface="+mn-lt"/>
                <a:hlinkClick r:id="rId6"/>
              </a:rPr>
              <a:t>Bubble</a:t>
            </a:r>
            <a:r>
              <a:rPr lang="hr-BA" sz="2400" dirty="0">
                <a:ea typeface="+mn-lt"/>
                <a:cs typeface="+mn-lt"/>
              </a:rPr>
              <a:t> </a:t>
            </a:r>
            <a:r>
              <a:rPr lang="de-DE" sz="2400" dirty="0">
                <a:ea typeface="+mn-lt"/>
                <a:cs typeface="+mn-lt"/>
              </a:rPr>
              <a:t>ermöglicht die Erstellung interaktiver, mehrbenutzerfähiger Anwendungen für Desktop- und mobile Webbrowser. Einschließlich aller Funktionen, die Du für die Erstellung einer Website benötigst</a:t>
            </a:r>
            <a:endParaRPr lang="en-US" dirty="0"/>
          </a:p>
        </p:txBody>
      </p:sp>
    </p:spTree>
    <p:extLst>
      <p:ext uri="{BB962C8B-B14F-4D97-AF65-F5344CB8AC3E}">
        <p14:creationId xmlns:p14="http://schemas.microsoft.com/office/powerpoint/2010/main" val="2254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44BA7B6-A588-42A8-BD65-FBDF1393AD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p:txBody>
          <a:bodyPr>
            <a:normAutofit/>
          </a:bodyPr>
          <a:lstStyle/>
          <a:p>
            <a:r>
              <a:rPr lang="de-DE" dirty="0"/>
              <a:t>FALLSTUDIE</a:t>
            </a:r>
            <a:r>
              <a:rPr lang="en-GB" dirty="0"/>
              <a:t>| KONEXIO: </a:t>
            </a:r>
            <a:r>
              <a:rPr lang="de-DE" dirty="0"/>
              <a:t>AUSBILDUNG VON MIGRANT*INNEN UND GEFLÜCHTETEN MENSCHEN ZU DIGITALEN FACHKRÄFTEN</a:t>
            </a:r>
          </a:p>
          <a:p>
            <a:endParaRPr lang="en-GB" dirty="0"/>
          </a:p>
        </p:txBody>
      </p:sp>
    </p:spTree>
    <p:extLst>
      <p:ext uri="{BB962C8B-B14F-4D97-AF65-F5344CB8AC3E}">
        <p14:creationId xmlns:p14="http://schemas.microsoft.com/office/powerpoint/2010/main" val="268111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2F3469-6FAF-43DA-B23B-87ECD4D8EC8C}"/>
              </a:ext>
            </a:extLst>
          </p:cNvPr>
          <p:cNvSpPr>
            <a:spLocks noGrp="1"/>
          </p:cNvSpPr>
          <p:nvPr>
            <p:ph type="body" sz="quarter" idx="15"/>
          </p:nvPr>
        </p:nvSpPr>
        <p:spPr/>
        <p:txBody>
          <a:bodyPr/>
          <a:lstStyle/>
          <a:p>
            <a:r>
              <a:rPr lang="de-DE" dirty="0"/>
              <a:t>Lese den Artikel: </a:t>
            </a:r>
            <a:r>
              <a:rPr lang="de-DE" b="1" dirty="0"/>
              <a:t>Studierende lehren, Inhalte zu erstellen und nicht nur zu konsumieren</a:t>
            </a:r>
          </a:p>
          <a:p>
            <a:endParaRPr lang="en-US" dirty="0"/>
          </a:p>
        </p:txBody>
      </p:sp>
      <p:pic>
        <p:nvPicPr>
          <p:cNvPr id="5" name="Picture 4">
            <a:hlinkClick r:id="rId2"/>
            <a:extLst>
              <a:ext uri="{FF2B5EF4-FFF2-40B4-BE49-F238E27FC236}">
                <a16:creationId xmlns:a16="http://schemas.microsoft.com/office/drawing/2014/main" id="{76FDC867-3C22-4BB5-BBFB-CD3314A6E086}"/>
              </a:ext>
            </a:extLst>
          </p:cNvPr>
          <p:cNvPicPr>
            <a:picLocks noChangeAspect="1"/>
          </p:cNvPicPr>
          <p:nvPr/>
        </p:nvPicPr>
        <p:blipFill>
          <a:blip r:embed="rId3"/>
          <a:stretch>
            <a:fillRect/>
          </a:stretch>
        </p:blipFill>
        <p:spPr>
          <a:xfrm>
            <a:off x="3369218" y="1745242"/>
            <a:ext cx="6682273" cy="4816394"/>
          </a:xfrm>
          <a:prstGeom prst="rect">
            <a:avLst/>
          </a:prstGeom>
          <a:ln>
            <a:noFill/>
          </a:ln>
          <a:effectLst>
            <a:outerShdw blurRad="292100" dist="139700" dir="2700000" algn="tl" rotWithShape="0">
              <a:srgbClr val="333333">
                <a:alpha val="65000"/>
              </a:srgbClr>
            </a:outerShdw>
          </a:effectLst>
        </p:spPr>
      </p:pic>
      <p:pic>
        <p:nvPicPr>
          <p:cNvPr id="7" name="Graphic 6" descr="Right pointing backhand index with solid fill">
            <a:extLst>
              <a:ext uri="{FF2B5EF4-FFF2-40B4-BE49-F238E27FC236}">
                <a16:creationId xmlns:a16="http://schemas.microsoft.com/office/drawing/2014/main" id="{E338828B-B997-41A8-8027-621FA0050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0595" y="3132173"/>
            <a:ext cx="929883" cy="929883"/>
          </a:xfrm>
          <a:prstGeom prst="rect">
            <a:avLst/>
          </a:prstGeom>
        </p:spPr>
      </p:pic>
      <p:sp>
        <p:nvSpPr>
          <p:cNvPr id="8" name="Right Triangle 7">
            <a:hlinkClick r:id="rId2"/>
            <a:extLst>
              <a:ext uri="{FF2B5EF4-FFF2-40B4-BE49-F238E27FC236}">
                <a16:creationId xmlns:a16="http://schemas.microsoft.com/office/drawing/2014/main" id="{5CF74AAD-E335-4A6E-AD20-9B7AF970092A}"/>
              </a:ext>
            </a:extLst>
          </p:cNvPr>
          <p:cNvSpPr/>
          <p:nvPr/>
        </p:nvSpPr>
        <p:spPr>
          <a:xfrm>
            <a:off x="699222" y="2069430"/>
            <a:ext cx="2321058" cy="2034074"/>
          </a:xfrm>
          <a:prstGeom prst="rtTriangle">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KLICKE auf das Foto</a:t>
            </a:r>
            <a:endParaRPr lang="en-US" dirty="0"/>
          </a:p>
        </p:txBody>
      </p:sp>
    </p:spTree>
    <p:extLst>
      <p:ext uri="{BB962C8B-B14F-4D97-AF65-F5344CB8AC3E}">
        <p14:creationId xmlns:p14="http://schemas.microsoft.com/office/powerpoint/2010/main" val="428147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5934177" y="1790097"/>
            <a:ext cx="5551386" cy="3722513"/>
          </a:xfrm>
        </p:spPr>
        <p:txBody>
          <a:bodyPr/>
          <a:lstStyle/>
          <a:p>
            <a:r>
              <a:rPr lang="de-DE" dirty="0"/>
              <a:t>Konexio ist ein hybrides gemeinnütziges und soziales Start-up. Es bietet geflüchteten Menschen und Migrant*innen digitale und programmiertechnische Schulungen an, um ihre Beschäftigungsfähigkeit zu verbessern. </a:t>
            </a:r>
          </a:p>
          <a:p>
            <a:r>
              <a:rPr lang="de-DE" dirty="0"/>
              <a:t>Die Schulungsprogramme von Konexio berücksichtigen die spezifischen Hindernisse, mit denen Migrant*innen und geflüchtete Menschen konfrontiert sind. </a:t>
            </a:r>
            <a:endParaRPr lang="hr-BA"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p:txBody>
          <a:bodyPr>
            <a:normAutofit fontScale="92500" lnSpcReduction="20000"/>
          </a:bodyPr>
          <a:lstStyle/>
          <a:p>
            <a:r>
              <a:rPr lang="en-GB" dirty="0"/>
              <a:t>Konexio und Frauen in der digitalen Welt</a:t>
            </a:r>
            <a:endParaRPr lang="en-US" dirty="0"/>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516102" y="589390"/>
            <a:ext cx="3452394" cy="5077763"/>
          </a:xfrm>
        </p:spPr>
        <p:txBody>
          <a:bodyPr>
            <a:normAutofit fontScale="77500" lnSpcReduction="20000"/>
          </a:bodyPr>
          <a:lstStyle/>
          <a:p>
            <a:r>
              <a:rPr lang="de-DE" dirty="0"/>
              <a:t>Die Ausbildung von Konexio vermittelt den Frauen praktische Fertigkeiten. Sie stärkt ihr Selbstvertrauen und bringt sie mit der Berufswelt in Kontakt.</a:t>
            </a:r>
          </a:p>
          <a:p>
            <a:endParaRPr lang="de-DE" dirty="0"/>
          </a:p>
          <a:p>
            <a:endParaRPr lang="en-GB" dirty="0"/>
          </a:p>
          <a:p>
            <a:r>
              <a:rPr lang="en-GB" dirty="0">
                <a:sym typeface="Wingdings" panose="05000000000000000000" pitchFamily="2" charset="2"/>
              </a:rPr>
              <a:t> </a:t>
            </a:r>
            <a:r>
              <a:rPr lang="de-DE" b="1" dirty="0"/>
              <a:t> Programmieren ist für alle motivierten Lernenden mit nur grundlegenden digitalen Kenntnissen zugänglich</a:t>
            </a:r>
          </a:p>
          <a:p>
            <a:endParaRPr lang="en-US" b="1" dirty="0"/>
          </a:p>
        </p:txBody>
      </p:sp>
      <p:sp>
        <p:nvSpPr>
          <p:cNvPr id="7" name="TextBox 6">
            <a:extLst>
              <a:ext uri="{FF2B5EF4-FFF2-40B4-BE49-F238E27FC236}">
                <a16:creationId xmlns:a16="http://schemas.microsoft.com/office/drawing/2014/main" id="{6E221DD7-B821-4A1A-8FA3-CBD7805C7621}"/>
              </a:ext>
            </a:extLst>
          </p:cNvPr>
          <p:cNvSpPr txBox="1"/>
          <p:nvPr/>
        </p:nvSpPr>
        <p:spPr>
          <a:xfrm>
            <a:off x="4457534" y="6146751"/>
            <a:ext cx="6097554" cy="369332"/>
          </a:xfrm>
          <a:prstGeom prst="rect">
            <a:avLst/>
          </a:prstGeom>
          <a:noFill/>
        </p:spPr>
        <p:txBody>
          <a:bodyPr wrap="square">
            <a:spAutoFit/>
          </a:bodyPr>
          <a:lstStyle/>
          <a:p>
            <a:r>
              <a:rPr lang="de-DE" dirty="0">
                <a:solidFill>
                  <a:schemeClr val="bg2">
                    <a:lumMod val="50000"/>
                  </a:schemeClr>
                </a:solidFill>
              </a:rPr>
              <a:t>QUELL</a:t>
            </a:r>
            <a:r>
              <a:rPr lang="hr-BA" dirty="0">
                <a:solidFill>
                  <a:schemeClr val="bg2">
                    <a:lumMod val="50000"/>
                  </a:schemeClr>
                </a:solidFill>
              </a:rPr>
              <a:t>E: </a:t>
            </a:r>
            <a:r>
              <a:rPr lang="en-GB" dirty="0">
                <a:solidFill>
                  <a:schemeClr val="bg2">
                    <a:lumMod val="50000"/>
                  </a:schemeClr>
                </a:solidFill>
              </a:rPr>
              <a:t>Konexio </a:t>
            </a:r>
            <a:r>
              <a:rPr lang="en-GB" dirty="0">
                <a:solidFill>
                  <a:schemeClr val="bg2">
                    <a:lumMod val="50000"/>
                  </a:schemeClr>
                </a:solidFill>
                <a:hlinkClick r:id="rId3"/>
              </a:rPr>
              <a:t>http://www.konexio.eu/en.html?lang=en</a:t>
            </a:r>
            <a:r>
              <a:rPr lang="en-GB" dirty="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3612946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de-DE" dirty="0"/>
              <a:t>Wie es entwickelt wurde</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a:t>Die Schulungen von Konexio folgen einem maßgeschneiderten Blended-Learning-Ansatz. Es werden Präsenzkurse mit einer interaktiven E-Learning-Plattform kombiniert.</a:t>
            </a:r>
          </a:p>
          <a:p>
            <a:pPr marL="342900" indent="-342900">
              <a:buFont typeface="Wingdings" panose="05000000000000000000" pitchFamily="2" charset="2"/>
              <a:buChar char="ü"/>
            </a:pPr>
            <a:r>
              <a:rPr lang="de-DE" dirty="0"/>
              <a:t>Sie beinhalten Simulationen praktischer Fallstudien, die auf realen Szenarien basieren. Soft Skills sind dort sehr wichtig.</a:t>
            </a:r>
          </a:p>
          <a:p>
            <a:pPr marL="342900" indent="-342900">
              <a:buFont typeface="Wingdings" panose="05000000000000000000" pitchFamily="2" charset="2"/>
              <a:buChar char="ü"/>
            </a:pPr>
            <a:r>
              <a:rPr lang="de-DE" dirty="0"/>
              <a:t>Konexio stellt dank seines Netzes von Partnerunternehmen eine direkte Verbindung mit der Berufswelt her.</a:t>
            </a:r>
          </a:p>
          <a:p>
            <a:pPr marL="342900" indent="-342900">
              <a:buFont typeface="Wingdings" panose="05000000000000000000" pitchFamily="2" charset="2"/>
              <a:buChar char="ü"/>
            </a:pPr>
            <a:r>
              <a:rPr lang="de-DE" dirty="0"/>
              <a:t>Die Ausbildung wird durch eine anpassungsfähige und umfassende Unterstützung ergänzt, um Karrierebrüche zu vermeiden und die Vernetzung zu fördern.</a:t>
            </a:r>
          </a:p>
          <a:p>
            <a:pPr marL="342900" indent="-342900">
              <a:buFont typeface="Wingdings" panose="05000000000000000000" pitchFamily="2" charset="2"/>
              <a:buChar char="ü"/>
            </a:pPr>
            <a:r>
              <a:rPr lang="de-DE" dirty="0"/>
              <a:t>Besonderes Augenmerk wird auf die spezifischen Barrieren von geflüchteten Menschen und Migrant*innen gelegt.</a:t>
            </a:r>
          </a:p>
          <a:p>
            <a:endParaRPr lang="de-DE" dirty="0"/>
          </a:p>
        </p:txBody>
      </p:sp>
    </p:spTree>
    <p:extLst>
      <p:ext uri="{BB962C8B-B14F-4D97-AF65-F5344CB8AC3E}">
        <p14:creationId xmlns:p14="http://schemas.microsoft.com/office/powerpoint/2010/main" val="2732325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de-DE" dirty="0"/>
              <a:t>Was ist vom Ansatz von Konexio festzuhalten?</a:t>
            </a:r>
          </a:p>
          <a:p>
            <a:endParaRPr lang="de-DE"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776829"/>
            <a:ext cx="10587038" cy="4577475"/>
          </a:xfrm>
        </p:spPr>
        <p:txBody>
          <a:bodyPr/>
          <a:lstStyle/>
          <a:p>
            <a:r>
              <a:rPr lang="de-DE" sz="3200" b="1" dirty="0"/>
              <a:t>Empfehlungen für die Ausbildung digitaler Fähigkeiten und Programmierung: </a:t>
            </a:r>
          </a:p>
          <a:p>
            <a:r>
              <a:rPr lang="de-DE" dirty="0"/>
              <a:t>- Versuche die Möglichkeiten des gemischten Lernens zu nutze. Kombiniere persönliche Schulungen mit partizipativen E-Learning-Aktivitäten.</a:t>
            </a:r>
          </a:p>
          <a:p>
            <a:r>
              <a:rPr lang="de-DE" dirty="0"/>
              <a:t>- Aneignung von Soft Skills auf der Grundlage verfügbarer Fallstudien - das Lernen von anderen kompensiert das Fehlen unserer eigenen persönlichen Erfahrungen – schließe Dich mit anderen zusammen</a:t>
            </a:r>
          </a:p>
          <a:p>
            <a:r>
              <a:rPr lang="de-DE" dirty="0"/>
              <a:t>- Fördere Deine Möglichkeiten zur Vernetzung</a:t>
            </a:r>
          </a:p>
          <a:p>
            <a:r>
              <a:rPr lang="de-DE" dirty="0"/>
              <a:t>- Versuche, Deinen Karriereweg im Voraus zu planen</a:t>
            </a:r>
          </a:p>
          <a:p>
            <a:r>
              <a:rPr lang="de-DE" dirty="0"/>
              <a:t>- Suche nach Möglichkeiten zur sozialen Integration und Eingliederung</a:t>
            </a:r>
          </a:p>
          <a:p>
            <a:endParaRPr lang="de-DE" sz="3200" b="1" dirty="0"/>
          </a:p>
        </p:txBody>
      </p:sp>
    </p:spTree>
    <p:extLst>
      <p:ext uri="{BB962C8B-B14F-4D97-AF65-F5344CB8AC3E}">
        <p14:creationId xmlns:p14="http://schemas.microsoft.com/office/powerpoint/2010/main" val="788934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784023-F328-9D4D-8671-F91BD1D4C487}"/>
              </a:ext>
            </a:extLst>
          </p:cNvPr>
          <p:cNvSpPr>
            <a:spLocks noGrp="1"/>
          </p:cNvSpPr>
          <p:nvPr>
            <p:ph type="body" sz="quarter" idx="20"/>
          </p:nvPr>
        </p:nvSpPr>
        <p:spPr>
          <a:xfrm>
            <a:off x="4926562" y="1617904"/>
            <a:ext cx="6997960" cy="4637313"/>
          </a:xfrm>
        </p:spPr>
        <p:txBody>
          <a:bodyPr/>
          <a:lstStyle/>
          <a:p>
            <a:r>
              <a:rPr lang="en-US" b="1" dirty="0"/>
              <a:t>YouTube</a:t>
            </a:r>
            <a:r>
              <a:rPr lang="hr-BA" b="1" dirty="0"/>
              <a:t>:</a:t>
            </a:r>
          </a:p>
          <a:p>
            <a:pPr marL="168275" indent="-168275">
              <a:buClrTx/>
              <a:buFont typeface="Arial" panose="020B0604020202020204" pitchFamily="34" charset="0"/>
              <a:buChar char="•"/>
              <a:tabLst>
                <a:tab pos="168275" algn="l"/>
              </a:tabLst>
            </a:pPr>
            <a:r>
              <a:rPr lang="en-US" dirty="0">
                <a:solidFill>
                  <a:srgbClr val="00ACA7"/>
                </a:solidFill>
                <a:hlinkClick r:id="rId2">
                  <a:extLst>
                    <a:ext uri="{A12FA001-AC4F-418D-AE19-62706E023703}">
                      <ahyp:hlinkClr xmlns:ahyp="http://schemas.microsoft.com/office/drawing/2018/hyperlinkcolor" val="tx"/>
                    </a:ext>
                  </a:extLst>
                </a:hlinkClick>
              </a:rPr>
              <a:t>Thenewboston</a:t>
            </a:r>
            <a:r>
              <a:rPr lang="hr-BA" dirty="0">
                <a:solidFill>
                  <a:srgbClr val="00ACA7"/>
                </a:solidFill>
              </a:rPr>
              <a:t> - </a:t>
            </a:r>
            <a:r>
              <a:rPr lang="en-US" dirty="0"/>
              <a:t>Node.js, Angular, Java, C, and more </a:t>
            </a:r>
          </a:p>
          <a:p>
            <a:pPr marL="168275" indent="-168275">
              <a:buClrTx/>
              <a:buFont typeface="Arial" panose="020B0604020202020204" pitchFamily="34" charset="0"/>
              <a:buChar char="•"/>
              <a:tabLst>
                <a:tab pos="168275" algn="l"/>
              </a:tabLst>
            </a:pPr>
            <a:r>
              <a:rPr lang="en-US" dirty="0">
                <a:solidFill>
                  <a:srgbClr val="00ACA7"/>
                </a:solidFill>
                <a:hlinkClick r:id="rId3">
                  <a:extLst>
                    <a:ext uri="{A12FA001-AC4F-418D-AE19-62706E023703}">
                      <ahyp:hlinkClr xmlns:ahyp="http://schemas.microsoft.com/office/drawing/2018/hyperlinkcolor" val="tx"/>
                    </a:ext>
                  </a:extLst>
                </a:hlinkClick>
              </a:rPr>
              <a:t>Derek Banas</a:t>
            </a:r>
            <a:r>
              <a:rPr lang="hr-BA" dirty="0">
                <a:solidFill>
                  <a:srgbClr val="00ACA7"/>
                </a:solidFill>
              </a:rPr>
              <a:t> -</a:t>
            </a:r>
            <a:r>
              <a:rPr lang="en-US" dirty="0"/>
              <a:t> C#, Python C++, and more </a:t>
            </a:r>
          </a:p>
          <a:p>
            <a:pPr marL="168275" indent="-168275">
              <a:buClrTx/>
              <a:buFont typeface="Arial" panose="020B0604020202020204" pitchFamily="34" charset="0"/>
              <a:buChar char="•"/>
              <a:tabLst>
                <a:tab pos="168275" algn="l"/>
              </a:tabLst>
            </a:pPr>
            <a:r>
              <a:rPr lang="en-US" dirty="0">
                <a:solidFill>
                  <a:srgbClr val="00ACA7"/>
                </a:solidFill>
                <a:hlinkClick r:id="rId4">
                  <a:extLst>
                    <a:ext uri="{A12FA001-AC4F-418D-AE19-62706E023703}">
                      <ahyp:hlinkClr xmlns:ahyp="http://schemas.microsoft.com/office/drawing/2018/hyperlinkcolor" val="tx"/>
                    </a:ext>
                  </a:extLst>
                </a:hlinkClick>
              </a:rPr>
              <a:t>DevTips</a:t>
            </a:r>
            <a:r>
              <a:rPr lang="hr-BA" dirty="0">
                <a:solidFill>
                  <a:srgbClr val="00ACA7"/>
                </a:solidFill>
              </a:rPr>
              <a:t> -</a:t>
            </a:r>
            <a:r>
              <a:rPr lang="en-US" dirty="0"/>
              <a:t> Design, General Tips, Great CSS explanations, and more </a:t>
            </a:r>
            <a:endParaRPr lang="hr-BA" dirty="0"/>
          </a:p>
          <a:p>
            <a:pPr marL="168275" indent="-168275">
              <a:buClrTx/>
              <a:buFont typeface="Arial" panose="020B0604020202020204" pitchFamily="34" charset="0"/>
              <a:buChar char="•"/>
              <a:tabLst>
                <a:tab pos="168275" algn="l"/>
              </a:tabLst>
            </a:pPr>
            <a:endParaRPr lang="hr-BA" dirty="0"/>
          </a:p>
          <a:p>
            <a:pPr>
              <a:buClrTx/>
              <a:tabLst>
                <a:tab pos="168275" algn="l"/>
              </a:tabLst>
            </a:pPr>
            <a:r>
              <a:rPr lang="de-DE" b="1" dirty="0"/>
              <a:t>Seiten und Communities: </a:t>
            </a:r>
            <a:endParaRPr lang="hr-BA" b="1" dirty="0"/>
          </a:p>
          <a:p>
            <a:pPr marL="342900" indent="-342900">
              <a:buClrTx/>
              <a:buFont typeface="Arial" panose="020B0604020202020204" pitchFamily="34" charset="0"/>
              <a:buChar char="•"/>
              <a:tabLst>
                <a:tab pos="168275" algn="l"/>
              </a:tabLst>
            </a:pPr>
            <a:r>
              <a:rPr lang="en-US" dirty="0">
                <a:solidFill>
                  <a:srgbClr val="00ACA7"/>
                </a:solidFill>
                <a:hlinkClick r:id="rId5">
                  <a:extLst>
                    <a:ext uri="{A12FA001-AC4F-418D-AE19-62706E023703}">
                      <ahyp:hlinkClr xmlns:ahyp="http://schemas.microsoft.com/office/drawing/2018/hyperlinkcolor" val="tx"/>
                    </a:ext>
                  </a:extLst>
                </a:hlinkClick>
              </a:rPr>
              <a:t>Quora</a:t>
            </a:r>
            <a:endParaRPr lang="hr-BA"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6">
                  <a:extLst>
                    <a:ext uri="{A12FA001-AC4F-418D-AE19-62706E023703}">
                      <ahyp:hlinkClr xmlns:ahyp="http://schemas.microsoft.com/office/drawing/2018/hyperlinkcolor" val="tx"/>
                    </a:ext>
                  </a:extLst>
                </a:hlinkClick>
              </a:rPr>
              <a:t>Reddit</a:t>
            </a:r>
            <a:endParaRPr lang="hr-BA"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7">
                  <a:extLst>
                    <a:ext uri="{A12FA001-AC4F-418D-AE19-62706E023703}">
                      <ahyp:hlinkClr xmlns:ahyp="http://schemas.microsoft.com/office/drawing/2018/hyperlinkcolor" val="tx"/>
                    </a:ext>
                  </a:extLst>
                </a:hlinkClick>
              </a:rPr>
              <a:t>StackExchange</a:t>
            </a:r>
            <a:endParaRPr lang="en-US" dirty="0">
              <a:solidFill>
                <a:srgbClr val="00ACA7"/>
              </a:solidFill>
            </a:endParaRPr>
          </a:p>
          <a:p>
            <a:pPr marL="342900" indent="-342900">
              <a:buClrTx/>
              <a:buFont typeface="Arial" panose="020B0604020202020204" pitchFamily="34" charset="0"/>
              <a:buChar char="•"/>
              <a:tabLst>
                <a:tab pos="168275" algn="l"/>
              </a:tabLst>
            </a:pPr>
            <a:r>
              <a:rPr lang="en-US" dirty="0">
                <a:solidFill>
                  <a:srgbClr val="00ACA7"/>
                </a:solidFill>
                <a:hlinkClick r:id="rId8">
                  <a:extLst>
                    <a:ext uri="{A12FA001-AC4F-418D-AE19-62706E023703}">
                      <ahyp:hlinkClr xmlns:ahyp="http://schemas.microsoft.com/office/drawing/2018/hyperlinkcolor" val="tx"/>
                    </a:ext>
                  </a:extLst>
                </a:hlinkClick>
              </a:rPr>
              <a:t>CodeProject</a:t>
            </a:r>
            <a:endParaRPr lang="en-US" dirty="0">
              <a:solidFill>
                <a:srgbClr val="00ACA7"/>
              </a:solidFill>
            </a:endParaRPr>
          </a:p>
          <a:p>
            <a:pPr>
              <a:buClrTx/>
              <a:tabLst>
                <a:tab pos="168275" algn="l"/>
              </a:tabLst>
            </a:pPr>
            <a:endParaRPr lang="en-US" b="1" dirty="0"/>
          </a:p>
          <a:p>
            <a:pPr>
              <a:buClrTx/>
              <a:tabLst>
                <a:tab pos="168275" algn="l"/>
              </a:tabLst>
            </a:pPr>
            <a:endParaRPr lang="en-US" b="1" dirty="0"/>
          </a:p>
          <a:p>
            <a:pPr>
              <a:buClrTx/>
              <a:tabLst>
                <a:tab pos="168275" algn="l"/>
              </a:tabLst>
            </a:pPr>
            <a:endParaRPr lang="en-US" b="1" dirty="0"/>
          </a:p>
          <a:p>
            <a:endParaRPr lang="en-US" b="1" dirty="0"/>
          </a:p>
          <a:p>
            <a:endParaRPr lang="en-US" dirty="0"/>
          </a:p>
        </p:txBody>
      </p:sp>
      <p:sp>
        <p:nvSpPr>
          <p:cNvPr id="3" name="Text Placeholder 2">
            <a:extLst>
              <a:ext uri="{FF2B5EF4-FFF2-40B4-BE49-F238E27FC236}">
                <a16:creationId xmlns:a16="http://schemas.microsoft.com/office/drawing/2014/main" id="{9A53091E-0EA6-5A47-B492-57D449033AAC}"/>
              </a:ext>
            </a:extLst>
          </p:cNvPr>
          <p:cNvSpPr>
            <a:spLocks noGrp="1"/>
          </p:cNvSpPr>
          <p:nvPr>
            <p:ph type="body" sz="quarter" idx="22"/>
          </p:nvPr>
        </p:nvSpPr>
        <p:spPr/>
        <p:txBody>
          <a:bodyPr>
            <a:normAutofit fontScale="92500" lnSpcReduction="20000"/>
          </a:bodyPr>
          <a:lstStyle/>
          <a:p>
            <a:r>
              <a:rPr lang="en-US" dirty="0"/>
              <a:t>HILFE BEI DER PROGRAMMIERUNG FINDEN</a:t>
            </a:r>
          </a:p>
          <a:p>
            <a:endParaRPr lang="en-US" dirty="0"/>
          </a:p>
        </p:txBody>
      </p:sp>
      <p:sp>
        <p:nvSpPr>
          <p:cNvPr id="4" name="Text Placeholder 3">
            <a:extLst>
              <a:ext uri="{FF2B5EF4-FFF2-40B4-BE49-F238E27FC236}">
                <a16:creationId xmlns:a16="http://schemas.microsoft.com/office/drawing/2014/main" id="{2C6B1858-C64B-5D42-8D0B-A512A399D13D}"/>
              </a:ext>
            </a:extLst>
          </p:cNvPr>
          <p:cNvSpPr>
            <a:spLocks noGrp="1"/>
          </p:cNvSpPr>
          <p:nvPr>
            <p:ph type="body" sz="quarter" idx="23"/>
          </p:nvPr>
        </p:nvSpPr>
        <p:spPr>
          <a:xfrm>
            <a:off x="432127" y="402778"/>
            <a:ext cx="3452394" cy="4533116"/>
          </a:xfrm>
        </p:spPr>
        <p:txBody>
          <a:bodyPr>
            <a:noAutofit/>
          </a:bodyPr>
          <a:lstStyle/>
          <a:p>
            <a:pPr>
              <a:lnSpc>
                <a:spcPct val="120000"/>
              </a:lnSpc>
            </a:pPr>
            <a:r>
              <a:rPr lang="en-US" sz="2400" b="1" dirty="0"/>
              <a:t>RESSOURCEN</a:t>
            </a:r>
            <a:endParaRPr lang="hr-BA" sz="2400" dirty="0"/>
          </a:p>
          <a:p>
            <a:pPr>
              <a:lnSpc>
                <a:spcPct val="120000"/>
              </a:lnSpc>
            </a:pPr>
            <a:r>
              <a:rPr lang="de-DE" sz="2400" dirty="0"/>
              <a:t>Wenn du Hilfe bei Deinem No-Code-Projekt brauchst oder Dich für die Programmierung interessierst, aber nicht weiterkommst, helfen Dir die Ressourcen auf der rechten Seite weiter - stell einfach Fragen auf den jeweiligen Plattformen</a:t>
            </a:r>
            <a:endParaRPr lang="en-US" sz="2400" dirty="0"/>
          </a:p>
        </p:txBody>
      </p:sp>
    </p:spTree>
    <p:extLst>
      <p:ext uri="{BB962C8B-B14F-4D97-AF65-F5344CB8AC3E}">
        <p14:creationId xmlns:p14="http://schemas.microsoft.com/office/powerpoint/2010/main" val="234945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de-DE" dirty="0"/>
              <a:t>Schlussfolgerungen für dieses Modul</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a:t>Soziale Kompetenzen, Soft Skills und Kommunikationsfähigkeiten sind wichtig für uns als soziale Wesen, als Individuen, als Gruppen und als Lernende. </a:t>
            </a:r>
          </a:p>
          <a:p>
            <a:pPr marL="342900" indent="-342900">
              <a:buFont typeface="Wingdings" panose="05000000000000000000" pitchFamily="2" charset="2"/>
              <a:buChar char="ü"/>
            </a:pPr>
            <a:r>
              <a:rPr lang="de-DE" dirty="0"/>
              <a:t>Der schnellste und effizienteste Weg, eine Idee, eine Erkenntnis oder eine Information zu kommunizieren, ist das Erstellen und Teilen digitaler Inhalte.</a:t>
            </a:r>
          </a:p>
          <a:p>
            <a:pPr marL="342900" indent="-342900">
              <a:buFont typeface="Wingdings" panose="05000000000000000000" pitchFamily="2" charset="2"/>
              <a:buChar char="ü"/>
            </a:pPr>
            <a:r>
              <a:rPr lang="de-DE" dirty="0"/>
              <a:t>Wenn Lernende einen Inhalt selbst erstellen, ist Ihnen der Inhalt besonders wichtig- sie sind gefesselt und haben das Gefühl das Material zu besitzen. In einer Welt, in der die Lernenden von digitalen Inhalten und reichhaltigen Medien umgeben sind, kann es für sie noch ansprechender und motivierender sein, Projekte zu erstellen, die digital sind und mit der digitalen Welt, in der sie leben, konkurrieren können.</a:t>
            </a:r>
          </a:p>
        </p:txBody>
      </p:sp>
    </p:spTree>
    <p:extLst>
      <p:ext uri="{BB962C8B-B14F-4D97-AF65-F5344CB8AC3E}">
        <p14:creationId xmlns:p14="http://schemas.microsoft.com/office/powerpoint/2010/main" val="4111428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08783" y="408563"/>
            <a:ext cx="11171222" cy="844269"/>
          </a:xfrm>
        </p:spPr>
        <p:txBody>
          <a:bodyPr/>
          <a:lstStyle/>
          <a:p>
            <a:r>
              <a:rPr lang="de-DE" dirty="0"/>
              <a:t>Im nächsten Modul lernst Du über:</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8783" y="1252832"/>
            <a:ext cx="11156987" cy="3537886"/>
          </a:xfrm>
        </p:spPr>
        <p:txBody>
          <a:bodyPr/>
          <a:lstStyle/>
          <a:p>
            <a:r>
              <a:rPr lang="de-DE" sz="2000" dirty="0"/>
              <a:t>Schutz der persönlichen Daten und der Privatsphäre in digitalen Umgebungen, insbesondere:</a:t>
            </a:r>
          </a:p>
          <a:p>
            <a:pPr marL="342900" indent="-342900">
              <a:buFont typeface="Arial" panose="020B0604020202020204" pitchFamily="34" charset="0"/>
              <a:buChar char="•"/>
            </a:pPr>
            <a:r>
              <a:rPr lang="de-DE" sz="2000" dirty="0"/>
              <a:t>Nutzung und Weitergabe von personenbezogenen Daten, während man sich selbst und andere vor Schaden bewahrt </a:t>
            </a:r>
          </a:p>
          <a:p>
            <a:pPr marL="342900" indent="-342900">
              <a:buFont typeface="Arial" panose="020B0604020202020204" pitchFamily="34" charset="0"/>
              <a:buChar char="•"/>
            </a:pPr>
            <a:r>
              <a:rPr lang="de-DE" sz="2000" dirty="0"/>
              <a:t>Verstehen, dass digitale Dienste eine "Datenschutzrichtlinie" verwenden, um darüber zu informieren, wie persönliche Daten verwendet werden </a:t>
            </a:r>
          </a:p>
          <a:p>
            <a:pPr marL="342900" indent="-342900">
              <a:buFont typeface="Arial" panose="020B0604020202020204" pitchFamily="34" charset="0"/>
              <a:buChar char="•"/>
            </a:pPr>
            <a:r>
              <a:rPr lang="de-DE" sz="2000" dirty="0"/>
              <a:t>Vermeidung von Gesundheitsrisiken und Bedrohungen des physischen und psychischen Wohlbefindens bei der Nutzung digitaler Technologien </a:t>
            </a:r>
          </a:p>
          <a:p>
            <a:pPr marL="342900" indent="-342900">
              <a:buFont typeface="Arial" panose="020B0604020202020204" pitchFamily="34" charset="0"/>
              <a:buChar char="•"/>
            </a:pPr>
            <a:r>
              <a:rPr lang="de-DE" sz="2000" dirty="0"/>
              <a:t>Sich selbst und andere vor möglichen Gefahren im digitalen Umfeld schützen (z. B. Cybermobbing)</a:t>
            </a:r>
          </a:p>
          <a:p>
            <a:pPr marL="342900" indent="-342900">
              <a:buFont typeface="Arial" panose="020B0604020202020204" pitchFamily="34" charset="0"/>
              <a:buChar char="•"/>
            </a:pPr>
            <a:r>
              <a:rPr lang="de-DE" sz="2000" dirty="0"/>
              <a:t>Das Informieren über den Einsatz digitaler Technologien für das soziale Wohlbefinden und die soziale Eingliederung  </a:t>
            </a:r>
          </a:p>
          <a:p>
            <a:pPr marL="342900" indent="-342900">
              <a:buFont typeface="Arial" panose="020B0604020202020204" pitchFamily="34" charset="0"/>
              <a:buChar char="•"/>
            </a:pPr>
            <a:r>
              <a:rPr lang="de-DE" sz="2000" dirty="0"/>
              <a:t>Schutz von Geräten und digitalen Inhalten</a:t>
            </a:r>
          </a:p>
          <a:p>
            <a:pPr marL="342900" indent="-342900">
              <a:buFont typeface="Arial" panose="020B0604020202020204" pitchFamily="34" charset="0"/>
              <a:buChar char="•"/>
            </a:pPr>
            <a:r>
              <a:rPr lang="de-DE" sz="2000" dirty="0"/>
              <a:t>Verstehen von Risiken und Bedrohungen in digitalen Umgebungen </a:t>
            </a:r>
          </a:p>
          <a:p>
            <a:pPr marL="342900" indent="-342900">
              <a:buFont typeface="Arial" panose="020B0604020202020204" pitchFamily="34" charset="0"/>
              <a:buChar char="•"/>
            </a:pPr>
            <a:r>
              <a:rPr lang="de-DE" sz="2000" dirty="0"/>
              <a:t>Kenntnis von Sicherheitsmaßnahmen und Berücksichtigung von Zuverlässigkeit und Privatsphäre</a:t>
            </a:r>
          </a:p>
          <a:p>
            <a:pPr marL="342900" indent="-342900">
              <a:buFont typeface="Arial" panose="020B0604020202020204" pitchFamily="34" charset="0"/>
              <a:buChar char="•"/>
            </a:pPr>
            <a:r>
              <a:rPr lang="de-DE" sz="2000" dirty="0"/>
              <a:t>Sich der Umweltauswirkungen digitaler Technologien und ihrer Nutzung bewusst sein</a:t>
            </a:r>
          </a:p>
          <a:p>
            <a:pPr marL="342900" indent="-342900">
              <a:lnSpc>
                <a:spcPct val="100000"/>
              </a:lnSpc>
              <a:buFont typeface="Arial" panose="020B0604020202020204" pitchFamily="34" charset="0"/>
              <a:buChar char="•"/>
            </a:pPr>
            <a:endParaRPr lang="en-US" sz="1800" dirty="0"/>
          </a:p>
          <a:p>
            <a:pPr>
              <a:lnSpc>
                <a:spcPct val="100000"/>
              </a:lnSpc>
            </a:pPr>
            <a:endParaRPr lang="en-US" sz="2000" dirty="0"/>
          </a:p>
        </p:txBody>
      </p:sp>
    </p:spTree>
    <p:extLst>
      <p:ext uri="{BB962C8B-B14F-4D97-AF65-F5344CB8AC3E}">
        <p14:creationId xmlns:p14="http://schemas.microsoft.com/office/powerpoint/2010/main" val="2689872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de-DE" sz="3200" dirty="0"/>
              <a:t>Vielen Dank </a:t>
            </a:r>
            <a:br>
              <a:rPr lang="de-DE" sz="3200" dirty="0"/>
            </a:br>
            <a:r>
              <a:rPr lang="de-DE" sz="3200" dirty="0"/>
              <a:t>und Glückwünsche zum Beenden von Modul 3!</a:t>
            </a:r>
            <a:endParaRPr lang="hr-BA" sz="3200" dirty="0"/>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F71B-158F-49D1-B246-6B4CF501781C}"/>
              </a:ext>
            </a:extLst>
          </p:cNvPr>
          <p:cNvSpPr>
            <a:spLocks noGrp="1"/>
          </p:cNvSpPr>
          <p:nvPr>
            <p:ph type="body" sz="quarter" idx="13"/>
          </p:nvPr>
        </p:nvSpPr>
        <p:spPr/>
        <p:txBody>
          <a:bodyPr>
            <a:normAutofit/>
          </a:bodyPr>
          <a:lstStyle/>
          <a:p>
            <a:r>
              <a:rPr lang="de-DE" dirty="0"/>
              <a:t>Bevor Du Inhalte erstellst, musst Du zu Deinem Inhalt recherchieren und Deinen Inhalt planen.</a:t>
            </a:r>
          </a:p>
          <a:p>
            <a:r>
              <a:rPr lang="de-DE" dirty="0"/>
              <a:t>Auf den folgenden Folien stellen wir Dir 5 Schritte vor, die Dich durch diesen Prozess führen.</a:t>
            </a:r>
            <a:endParaRPr lang="en-US" dirty="0"/>
          </a:p>
        </p:txBody>
      </p:sp>
      <p:pic>
        <p:nvPicPr>
          <p:cNvPr id="7" name="Picture Placeholder 6" descr="Person writing on a notepad">
            <a:extLst>
              <a:ext uri="{FF2B5EF4-FFF2-40B4-BE49-F238E27FC236}">
                <a16:creationId xmlns:a16="http://schemas.microsoft.com/office/drawing/2014/main" id="{E900B0A8-953B-420D-B68C-076C6136405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841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67E1A-7878-4E66-B67A-11545F30A2E7}"/>
              </a:ext>
            </a:extLst>
          </p:cNvPr>
          <p:cNvSpPr>
            <a:spLocks noGrp="1"/>
          </p:cNvSpPr>
          <p:nvPr>
            <p:ph type="body" sz="quarter" idx="13"/>
          </p:nvPr>
        </p:nvSpPr>
        <p:spPr>
          <a:xfrm>
            <a:off x="2578260" y="5312359"/>
            <a:ext cx="3194914" cy="1323327"/>
          </a:xfrm>
        </p:spPr>
        <p:txBody>
          <a:bodyPr>
            <a:normAutofit/>
          </a:bodyPr>
          <a:lstStyle/>
          <a:p>
            <a:r>
              <a:rPr lang="de-DE" dirty="0"/>
              <a:t>Informiere Dich über Recherchetools und kenne ihre Anwendung. </a:t>
            </a:r>
          </a:p>
        </p:txBody>
      </p:sp>
      <p:sp>
        <p:nvSpPr>
          <p:cNvPr id="3" name="Text Placeholder 2">
            <a:extLst>
              <a:ext uri="{FF2B5EF4-FFF2-40B4-BE49-F238E27FC236}">
                <a16:creationId xmlns:a16="http://schemas.microsoft.com/office/drawing/2014/main" id="{1CFEEB64-E977-47C1-86A6-284A785D9F88}"/>
              </a:ext>
            </a:extLst>
          </p:cNvPr>
          <p:cNvSpPr>
            <a:spLocks noGrp="1"/>
          </p:cNvSpPr>
          <p:nvPr>
            <p:ph type="body" sz="quarter" idx="14"/>
          </p:nvPr>
        </p:nvSpPr>
        <p:spPr>
          <a:xfrm>
            <a:off x="6713790" y="5302521"/>
            <a:ext cx="2489520" cy="1132579"/>
          </a:xfrm>
        </p:spPr>
        <p:txBody>
          <a:bodyPr>
            <a:normAutofit fontScale="92500"/>
          </a:bodyPr>
          <a:lstStyle/>
          <a:p>
            <a:r>
              <a:rPr lang="de-DE" dirty="0"/>
              <a:t>Auswahl der relevantesten und genauesten Inhalte</a:t>
            </a:r>
          </a:p>
        </p:txBody>
      </p:sp>
      <p:sp>
        <p:nvSpPr>
          <p:cNvPr id="4" name="Text Placeholder 3">
            <a:extLst>
              <a:ext uri="{FF2B5EF4-FFF2-40B4-BE49-F238E27FC236}">
                <a16:creationId xmlns:a16="http://schemas.microsoft.com/office/drawing/2014/main" id="{DA5A9A41-02EF-4020-9A60-96BE8C812904}"/>
              </a:ext>
            </a:extLst>
          </p:cNvPr>
          <p:cNvSpPr>
            <a:spLocks noGrp="1"/>
          </p:cNvSpPr>
          <p:nvPr>
            <p:ph type="body" sz="quarter" idx="15"/>
          </p:nvPr>
        </p:nvSpPr>
        <p:spPr>
          <a:xfrm>
            <a:off x="197833" y="3795064"/>
            <a:ext cx="2380427" cy="1234136"/>
          </a:xfrm>
        </p:spPr>
        <p:txBody>
          <a:bodyPr>
            <a:normAutofit/>
          </a:bodyPr>
          <a:lstStyle/>
          <a:p>
            <a:r>
              <a:rPr lang="de-DE" dirty="0"/>
              <a:t>Definiere das Ziel</a:t>
            </a:r>
            <a:endParaRPr lang="en-US" dirty="0"/>
          </a:p>
        </p:txBody>
      </p:sp>
      <p:sp>
        <p:nvSpPr>
          <p:cNvPr id="5" name="Text Placeholder 4">
            <a:extLst>
              <a:ext uri="{FF2B5EF4-FFF2-40B4-BE49-F238E27FC236}">
                <a16:creationId xmlns:a16="http://schemas.microsoft.com/office/drawing/2014/main" id="{13B9E7AA-AB8B-434C-AF0C-2E447D28D911}"/>
              </a:ext>
            </a:extLst>
          </p:cNvPr>
          <p:cNvSpPr>
            <a:spLocks noGrp="1"/>
          </p:cNvSpPr>
          <p:nvPr>
            <p:ph type="body" sz="quarter" idx="16"/>
          </p:nvPr>
        </p:nvSpPr>
        <p:spPr>
          <a:xfrm>
            <a:off x="4681198" y="1115207"/>
            <a:ext cx="2594930" cy="1048016"/>
          </a:xfrm>
        </p:spPr>
        <p:txBody>
          <a:bodyPr>
            <a:normAutofit fontScale="92500" lnSpcReduction="20000"/>
          </a:bodyPr>
          <a:lstStyle/>
          <a:p>
            <a:r>
              <a:rPr lang="de-DE" dirty="0"/>
              <a:t>Formuliere Deine Suchbegriffe und Suchanfragen passend</a:t>
            </a:r>
          </a:p>
        </p:txBody>
      </p:sp>
      <p:sp>
        <p:nvSpPr>
          <p:cNvPr id="6" name="Text Placeholder 5">
            <a:extLst>
              <a:ext uri="{FF2B5EF4-FFF2-40B4-BE49-F238E27FC236}">
                <a16:creationId xmlns:a16="http://schemas.microsoft.com/office/drawing/2014/main" id="{273AA3F0-7810-482E-A7CE-58AD9F246C54}"/>
              </a:ext>
            </a:extLst>
          </p:cNvPr>
          <p:cNvSpPr>
            <a:spLocks noGrp="1"/>
          </p:cNvSpPr>
          <p:nvPr>
            <p:ph type="body" sz="quarter" idx="18"/>
          </p:nvPr>
        </p:nvSpPr>
        <p:spPr>
          <a:xfrm>
            <a:off x="8293885" y="726309"/>
            <a:ext cx="3060441" cy="1438519"/>
          </a:xfrm>
        </p:spPr>
        <p:txBody>
          <a:bodyPr>
            <a:normAutofit fontScale="92500" lnSpcReduction="20000"/>
          </a:bodyPr>
          <a:lstStyle/>
          <a:p>
            <a:r>
              <a:rPr lang="de-DE" dirty="0"/>
              <a:t>Systematische Forschungsverfahren enden mit der Zusammenfassung und Synthese</a:t>
            </a:r>
            <a:endParaRPr lang="en-US" dirty="0"/>
          </a:p>
        </p:txBody>
      </p:sp>
      <p:sp>
        <p:nvSpPr>
          <p:cNvPr id="7" name="Text Placeholder 6">
            <a:extLst>
              <a:ext uri="{FF2B5EF4-FFF2-40B4-BE49-F238E27FC236}">
                <a16:creationId xmlns:a16="http://schemas.microsoft.com/office/drawing/2014/main" id="{F4FB0A64-E900-4742-A3A4-5598ADFDC809}"/>
              </a:ext>
            </a:extLst>
          </p:cNvPr>
          <p:cNvSpPr>
            <a:spLocks noGrp="1"/>
          </p:cNvSpPr>
          <p:nvPr>
            <p:ph type="body" sz="quarter" idx="19"/>
          </p:nvPr>
        </p:nvSpPr>
        <p:spPr>
          <a:xfrm>
            <a:off x="-78489" y="157511"/>
            <a:ext cx="6596202" cy="953429"/>
          </a:xfrm>
        </p:spPr>
        <p:txBody>
          <a:bodyPr>
            <a:normAutofit/>
          </a:bodyPr>
          <a:lstStyle/>
          <a:p>
            <a:r>
              <a:rPr lang="de-DE" sz="3200" dirty="0">
                <a:solidFill>
                  <a:srgbClr val="00ACA7"/>
                </a:solidFill>
              </a:rPr>
              <a:t>Recherche und Planung der Inhalte</a:t>
            </a:r>
            <a:endParaRPr lang="en-US" sz="3200" dirty="0"/>
          </a:p>
        </p:txBody>
      </p:sp>
      <p:sp>
        <p:nvSpPr>
          <p:cNvPr id="8" name="Text Placeholder 7">
            <a:extLst>
              <a:ext uri="{FF2B5EF4-FFF2-40B4-BE49-F238E27FC236}">
                <a16:creationId xmlns:a16="http://schemas.microsoft.com/office/drawing/2014/main" id="{050C500A-8A4D-4500-9777-E4043893DBE9}"/>
              </a:ext>
            </a:extLst>
          </p:cNvPr>
          <p:cNvSpPr>
            <a:spLocks noGrp="1"/>
          </p:cNvSpPr>
          <p:nvPr>
            <p:ph type="body" sz="quarter" idx="20"/>
          </p:nvPr>
        </p:nvSpPr>
        <p:spPr>
          <a:xfrm>
            <a:off x="1052395" y="2556845"/>
            <a:ext cx="2380427" cy="545046"/>
          </a:xfrm>
        </p:spPr>
        <p:txBody>
          <a:bodyPr>
            <a:normAutofit/>
          </a:bodyPr>
          <a:lstStyle/>
          <a:p>
            <a:r>
              <a:rPr lang="en-US" sz="1900" b="1" dirty="0"/>
              <a:t>Spezifizieren</a:t>
            </a:r>
          </a:p>
          <a:p>
            <a:endParaRPr lang="en-US" sz="2800" dirty="0"/>
          </a:p>
        </p:txBody>
      </p:sp>
      <p:sp>
        <p:nvSpPr>
          <p:cNvPr id="9" name="Text Placeholder 8">
            <a:extLst>
              <a:ext uri="{FF2B5EF4-FFF2-40B4-BE49-F238E27FC236}">
                <a16:creationId xmlns:a16="http://schemas.microsoft.com/office/drawing/2014/main" id="{437CAF79-036B-4367-9005-F774B031E4AE}"/>
              </a:ext>
            </a:extLst>
          </p:cNvPr>
          <p:cNvSpPr>
            <a:spLocks noGrp="1"/>
          </p:cNvSpPr>
          <p:nvPr>
            <p:ph type="body" sz="quarter" idx="21"/>
          </p:nvPr>
        </p:nvSpPr>
        <p:spPr>
          <a:xfrm>
            <a:off x="5439159" y="2556845"/>
            <a:ext cx="1274631" cy="781105"/>
          </a:xfrm>
        </p:spPr>
        <p:txBody>
          <a:bodyPr>
            <a:normAutofit/>
          </a:bodyPr>
          <a:lstStyle/>
          <a:p>
            <a:r>
              <a:rPr lang="en-US" sz="2000" b="1" dirty="0"/>
              <a:t>Suche</a:t>
            </a:r>
          </a:p>
          <a:p>
            <a:endParaRPr lang="en-US" sz="2800" dirty="0"/>
          </a:p>
        </p:txBody>
      </p:sp>
      <p:sp>
        <p:nvSpPr>
          <p:cNvPr id="10" name="Text Placeholder 9">
            <a:extLst>
              <a:ext uri="{FF2B5EF4-FFF2-40B4-BE49-F238E27FC236}">
                <a16:creationId xmlns:a16="http://schemas.microsoft.com/office/drawing/2014/main" id="{A67AA22C-8665-4401-BD6A-F7355E1616C7}"/>
              </a:ext>
            </a:extLst>
          </p:cNvPr>
          <p:cNvSpPr>
            <a:spLocks noGrp="1"/>
          </p:cNvSpPr>
          <p:nvPr>
            <p:ph type="body" sz="quarter" idx="22"/>
          </p:nvPr>
        </p:nvSpPr>
        <p:spPr>
          <a:xfrm>
            <a:off x="9186791" y="2556845"/>
            <a:ext cx="1274631" cy="781105"/>
          </a:xfrm>
        </p:spPr>
        <p:txBody>
          <a:bodyPr>
            <a:normAutofit/>
          </a:bodyPr>
          <a:lstStyle/>
          <a:p>
            <a:r>
              <a:rPr lang="en-US" sz="2000" b="1" dirty="0"/>
              <a:t>Synthese</a:t>
            </a:r>
          </a:p>
          <a:p>
            <a:endParaRPr lang="en-US" sz="1800" dirty="0"/>
          </a:p>
        </p:txBody>
      </p:sp>
      <p:sp>
        <p:nvSpPr>
          <p:cNvPr id="11" name="Text Placeholder 10">
            <a:extLst>
              <a:ext uri="{FF2B5EF4-FFF2-40B4-BE49-F238E27FC236}">
                <a16:creationId xmlns:a16="http://schemas.microsoft.com/office/drawing/2014/main" id="{E3848322-4682-4CC9-B006-2DBD1B5AEB76}"/>
              </a:ext>
            </a:extLst>
          </p:cNvPr>
          <p:cNvSpPr>
            <a:spLocks noGrp="1"/>
          </p:cNvSpPr>
          <p:nvPr>
            <p:ph type="body" sz="quarter" idx="23"/>
          </p:nvPr>
        </p:nvSpPr>
        <p:spPr>
          <a:xfrm>
            <a:off x="3343846" y="4415842"/>
            <a:ext cx="1663741" cy="781105"/>
          </a:xfrm>
        </p:spPr>
        <p:txBody>
          <a:bodyPr>
            <a:normAutofit/>
          </a:bodyPr>
          <a:lstStyle/>
          <a:p>
            <a:r>
              <a:rPr lang="en-US" sz="2000" b="1" dirty="0"/>
              <a:t>Überblick</a:t>
            </a:r>
          </a:p>
          <a:p>
            <a:endParaRPr lang="en-US" sz="2800" dirty="0"/>
          </a:p>
        </p:txBody>
      </p:sp>
      <p:sp>
        <p:nvSpPr>
          <p:cNvPr id="12" name="Text Placeholder 11">
            <a:extLst>
              <a:ext uri="{FF2B5EF4-FFF2-40B4-BE49-F238E27FC236}">
                <a16:creationId xmlns:a16="http://schemas.microsoft.com/office/drawing/2014/main" id="{F54578AF-6ED4-4CEB-A1C2-CF698EC79044}"/>
              </a:ext>
            </a:extLst>
          </p:cNvPr>
          <p:cNvSpPr>
            <a:spLocks noGrp="1"/>
          </p:cNvSpPr>
          <p:nvPr>
            <p:ph type="body" sz="quarter" idx="24"/>
          </p:nvPr>
        </p:nvSpPr>
        <p:spPr>
          <a:xfrm>
            <a:off x="7184415" y="4383952"/>
            <a:ext cx="1410672" cy="781105"/>
          </a:xfrm>
        </p:spPr>
        <p:txBody>
          <a:bodyPr>
            <a:normAutofit/>
          </a:bodyPr>
          <a:lstStyle/>
          <a:p>
            <a:r>
              <a:rPr lang="en-US" sz="2000" b="1" dirty="0"/>
              <a:t>Selektieren</a:t>
            </a:r>
          </a:p>
          <a:p>
            <a:endParaRPr lang="en-US" sz="2800" dirty="0"/>
          </a:p>
        </p:txBody>
      </p:sp>
      <p:sp>
        <p:nvSpPr>
          <p:cNvPr id="13" name="TextBox 12">
            <a:extLst>
              <a:ext uri="{FF2B5EF4-FFF2-40B4-BE49-F238E27FC236}">
                <a16:creationId xmlns:a16="http://schemas.microsoft.com/office/drawing/2014/main" id="{11146FEC-BEE9-4F3D-8780-0A3B73F4B130}"/>
              </a:ext>
            </a:extLst>
          </p:cNvPr>
          <p:cNvSpPr txBox="1"/>
          <p:nvPr/>
        </p:nvSpPr>
        <p:spPr>
          <a:xfrm>
            <a:off x="7461118" y="6614715"/>
            <a:ext cx="4671472" cy="200055"/>
          </a:xfrm>
          <a:prstGeom prst="rect">
            <a:avLst/>
          </a:prstGeom>
          <a:noFill/>
        </p:spPr>
        <p:txBody>
          <a:bodyPr wrap="none" rtlCol="0">
            <a:spAutoFit/>
          </a:bodyPr>
          <a:lstStyle/>
          <a:p>
            <a:r>
              <a:rPr lang="de-DE" sz="700" dirty="0"/>
              <a:t>QUELL</a:t>
            </a:r>
            <a:r>
              <a:rPr lang="hr-BA" sz="700" dirty="0"/>
              <a:t>E: </a:t>
            </a:r>
            <a:r>
              <a:rPr lang="hr-BA" sz="700" dirty="0">
                <a:hlinkClick r:id="rId2"/>
              </a:rPr>
              <a:t>https://www.facultyfocus.com/articles/online-education/helping-students-develop-digital-content-curation-skills/</a:t>
            </a:r>
            <a:r>
              <a:rPr lang="hr-BA" sz="700" dirty="0"/>
              <a:t> </a:t>
            </a:r>
            <a:endParaRPr lang="en-US" sz="700" dirty="0"/>
          </a:p>
        </p:txBody>
      </p:sp>
    </p:spTree>
    <p:extLst>
      <p:ext uri="{BB962C8B-B14F-4D97-AF65-F5344CB8AC3E}">
        <p14:creationId xmlns:p14="http://schemas.microsoft.com/office/powerpoint/2010/main" val="366349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D0DA5-6A42-4364-B94F-77A990DB8F8B}"/>
              </a:ext>
            </a:extLst>
          </p:cNvPr>
          <p:cNvSpPr>
            <a:spLocks noGrp="1"/>
          </p:cNvSpPr>
          <p:nvPr>
            <p:ph type="body" sz="quarter" idx="20"/>
          </p:nvPr>
        </p:nvSpPr>
        <p:spPr>
          <a:xfrm>
            <a:off x="5905665" y="2331569"/>
            <a:ext cx="4681279" cy="3722513"/>
          </a:xfrm>
        </p:spPr>
        <p:txBody>
          <a:bodyPr/>
          <a:lstStyle/>
          <a:p>
            <a:r>
              <a:rPr lang="de-DE" dirty="0"/>
              <a:t>Zu Beginn einer jeden Recherche ist es wichtig, das gewünschte Ziel zu bestimmen. </a:t>
            </a:r>
          </a:p>
          <a:p>
            <a:r>
              <a:rPr lang="de-DE" dirty="0"/>
              <a:t>Das gilt auch für die Suche nach Informationen. </a:t>
            </a:r>
          </a:p>
          <a:p>
            <a:r>
              <a:rPr lang="de-DE" dirty="0"/>
              <a:t>Die Lernenden sollten zunächst angeben, was genau sie wissen möchten.</a:t>
            </a:r>
          </a:p>
          <a:p>
            <a:endParaRPr lang="en-US" dirty="0"/>
          </a:p>
        </p:txBody>
      </p:sp>
      <p:sp>
        <p:nvSpPr>
          <p:cNvPr id="3" name="Text Placeholder 2">
            <a:extLst>
              <a:ext uri="{FF2B5EF4-FFF2-40B4-BE49-F238E27FC236}">
                <a16:creationId xmlns:a16="http://schemas.microsoft.com/office/drawing/2014/main" id="{27D47102-0520-49EA-9BAB-A3F4B620F876}"/>
              </a:ext>
            </a:extLst>
          </p:cNvPr>
          <p:cNvSpPr>
            <a:spLocks noGrp="1"/>
          </p:cNvSpPr>
          <p:nvPr>
            <p:ph type="body" sz="quarter" idx="22"/>
          </p:nvPr>
        </p:nvSpPr>
        <p:spPr/>
        <p:txBody>
          <a:bodyPr/>
          <a:lstStyle/>
          <a:p>
            <a:r>
              <a:rPr lang="de-DE" dirty="0"/>
              <a:t>SPEZIFIZIEREN</a:t>
            </a:r>
            <a:endParaRPr lang="en-US" sz="3600" dirty="0"/>
          </a:p>
          <a:p>
            <a:endParaRPr lang="en-US" dirty="0"/>
          </a:p>
        </p:txBody>
      </p:sp>
      <p:sp>
        <p:nvSpPr>
          <p:cNvPr id="4" name="Text Placeholder 3">
            <a:extLst>
              <a:ext uri="{FF2B5EF4-FFF2-40B4-BE49-F238E27FC236}">
                <a16:creationId xmlns:a16="http://schemas.microsoft.com/office/drawing/2014/main" id="{D864637A-7F95-48BB-B0E6-691E86A14F88}"/>
              </a:ext>
            </a:extLst>
          </p:cNvPr>
          <p:cNvSpPr>
            <a:spLocks noGrp="1"/>
          </p:cNvSpPr>
          <p:nvPr>
            <p:ph type="body" sz="quarter" idx="23"/>
          </p:nvPr>
        </p:nvSpPr>
        <p:spPr>
          <a:xfrm>
            <a:off x="516102" y="589390"/>
            <a:ext cx="3452394" cy="4290520"/>
          </a:xfrm>
        </p:spPr>
        <p:txBody>
          <a:bodyPr>
            <a:normAutofit/>
          </a:bodyPr>
          <a:lstStyle/>
          <a:p>
            <a:r>
              <a:rPr lang="de-DE" sz="2800" dirty="0"/>
              <a:t>RECHERCHE</a:t>
            </a:r>
          </a:p>
          <a:p>
            <a:r>
              <a:rPr lang="de-DE" sz="2800" dirty="0"/>
              <a:t>Welche Art von Fragen möchte ich mit meiner Suche beantworten?</a:t>
            </a:r>
          </a:p>
          <a:p>
            <a:r>
              <a:rPr lang="de-DE" sz="2800" dirty="0"/>
              <a:t>Welche Kriterien definieren eine erfolgreiche Suche?</a:t>
            </a:r>
            <a:endParaRPr lang="en-US" sz="2800" dirty="0"/>
          </a:p>
        </p:txBody>
      </p:sp>
      <p:sp>
        <p:nvSpPr>
          <p:cNvPr id="5" name="Text Placeholder 4">
            <a:extLst>
              <a:ext uri="{FF2B5EF4-FFF2-40B4-BE49-F238E27FC236}">
                <a16:creationId xmlns:a16="http://schemas.microsoft.com/office/drawing/2014/main" id="{CA9C2704-D4B8-4A6D-A553-750CB17B468B}"/>
              </a:ext>
            </a:extLst>
          </p:cNvPr>
          <p:cNvSpPr>
            <a:spLocks noGrp="1"/>
          </p:cNvSpPr>
          <p:nvPr>
            <p:ph type="body" sz="quarter" idx="24"/>
          </p:nvPr>
        </p:nvSpPr>
        <p:spPr/>
        <p:txBody>
          <a:bodyPr/>
          <a:lstStyle/>
          <a:p>
            <a:r>
              <a:rPr lang="hr-BA" dirty="0"/>
              <a:t>1</a:t>
            </a:r>
            <a:endParaRPr lang="en-US" dirty="0"/>
          </a:p>
        </p:txBody>
      </p:sp>
      <p:pic>
        <p:nvPicPr>
          <p:cNvPr id="9" name="Graphic 8" descr="Clipboard Checked outline">
            <a:extLst>
              <a:ext uri="{FF2B5EF4-FFF2-40B4-BE49-F238E27FC236}">
                <a16:creationId xmlns:a16="http://schemas.microsoft.com/office/drawing/2014/main" id="{6A46124E-A13D-4F3E-91E0-487B3E531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9584" y="4520682"/>
            <a:ext cx="2234682" cy="2234682"/>
          </a:xfrm>
          <a:prstGeom prst="rect">
            <a:avLst/>
          </a:prstGeom>
        </p:spPr>
      </p:pic>
      <p:sp>
        <p:nvSpPr>
          <p:cNvPr id="10" name="TextBox 9">
            <a:extLst>
              <a:ext uri="{FF2B5EF4-FFF2-40B4-BE49-F238E27FC236}">
                <a16:creationId xmlns:a16="http://schemas.microsoft.com/office/drawing/2014/main" id="{F31D0094-8003-444F-BA89-FE9430198A01}"/>
              </a:ext>
            </a:extLst>
          </p:cNvPr>
          <p:cNvSpPr txBox="1"/>
          <p:nvPr/>
        </p:nvSpPr>
        <p:spPr>
          <a:xfrm>
            <a:off x="5007167" y="6624936"/>
            <a:ext cx="5997155" cy="230832"/>
          </a:xfrm>
          <a:prstGeom prst="rect">
            <a:avLst/>
          </a:prstGeom>
          <a:noFill/>
        </p:spPr>
        <p:txBody>
          <a:bodyPr wrap="none" rtlCol="0">
            <a:spAutoFit/>
          </a:bodyPr>
          <a:lstStyle/>
          <a:p>
            <a:r>
              <a:rPr lang="de-DE" sz="900" dirty="0"/>
              <a:t>QUELL</a:t>
            </a:r>
            <a:r>
              <a:rPr lang="hr-BA" sz="900" dirty="0"/>
              <a:t>E: </a:t>
            </a:r>
            <a:r>
              <a:rPr lang="hr-BA" sz="900" dirty="0">
                <a:hlinkClick r:id="rId4"/>
              </a:rPr>
              <a:t>https://www.facultyfocus.com/articles/online-education/helping-students-develop-digital-content-curation-skills/</a:t>
            </a:r>
            <a:r>
              <a:rPr lang="hr-BA" sz="900" dirty="0"/>
              <a:t> </a:t>
            </a:r>
            <a:endParaRPr lang="en-US" sz="900" dirty="0"/>
          </a:p>
        </p:txBody>
      </p:sp>
    </p:spTree>
    <p:extLst>
      <p:ext uri="{BB962C8B-B14F-4D97-AF65-F5344CB8AC3E}">
        <p14:creationId xmlns:p14="http://schemas.microsoft.com/office/powerpoint/2010/main" val="155982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D61D4F-B52B-4EE5-A8BF-F4E0A2BF397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9fc2bc09-c21d-4b3b-bb94-c480fd4f3cad"/>
    <ds:schemaRef ds:uri="http://www.w3.org/XML/1998/namespace"/>
    <ds:schemaRef ds:uri="http://purl.org/dc/dcmitype/"/>
  </ds:schemaRefs>
</ds:datastoreItem>
</file>

<file path=customXml/itemProps2.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3.xml><?xml version="1.0" encoding="utf-8"?>
<ds:datastoreItem xmlns:ds="http://schemas.openxmlformats.org/officeDocument/2006/customXml" ds:itemID="{83F86DCA-6524-4503-AD64-A502BFAF85FD}"/>
</file>

<file path=docProps/app.xml><?xml version="1.0" encoding="utf-8"?>
<Properties xmlns="http://schemas.openxmlformats.org/officeDocument/2006/extended-properties" xmlns:vt="http://schemas.openxmlformats.org/officeDocument/2006/docPropsVTypes">
  <TotalTime>0</TotalTime>
  <Words>4537</Words>
  <Application>Microsoft Office PowerPoint</Application>
  <PresentationFormat>Breitbild</PresentationFormat>
  <Paragraphs>384</Paragraphs>
  <Slides>66</Slides>
  <Notes>3</Notes>
  <HiddenSlides>0</HiddenSlides>
  <MMClips>15</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66</vt:i4>
      </vt:variant>
    </vt:vector>
  </HeadingPairs>
  <TitlesOfParts>
    <vt:vector size="75" baseType="lpstr">
      <vt:lpstr>Arial</vt:lpstr>
      <vt:lpstr>Calibri</vt:lpstr>
      <vt:lpstr>Calibri Light</vt:lpstr>
      <vt:lpstr>Freestyle Script</vt:lpstr>
      <vt:lpstr>Quattrocento Sans</vt:lpstr>
      <vt:lpstr>segoe ui</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Fleck, Lea-Joelina</cp:lastModifiedBy>
  <cp:revision>375</cp:revision>
  <dcterms:created xsi:type="dcterms:W3CDTF">2019-11-20T14:08:21Z</dcterms:created>
  <dcterms:modified xsi:type="dcterms:W3CDTF">2022-08-04T09:26:37Z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